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7" r:id="rId2"/>
    <p:sldId id="256" r:id="rId3"/>
    <p:sldId id="258" r:id="rId4"/>
    <p:sldId id="260" r:id="rId5"/>
    <p:sldId id="259" r:id="rId6"/>
    <p:sldId id="261" r:id="rId7"/>
    <p:sldId id="263" r:id="rId8"/>
    <p:sldId id="264" r:id="rId9"/>
    <p:sldId id="265" r:id="rId10"/>
    <p:sldId id="262"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A3CF"/>
    <a:srgbClr val="D5D500"/>
    <a:srgbClr val="00005B"/>
    <a:srgbClr val="EEEBA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607" autoAdjust="0"/>
  </p:normalViewPr>
  <p:slideViewPr>
    <p:cSldViewPr snapToGrid="0" snapToObjects="1">
      <p:cViewPr varScale="1">
        <p:scale>
          <a:sx n="83" d="100"/>
          <a:sy n="83" d="100"/>
        </p:scale>
        <p:origin x="-134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11253D-6472-7941-B567-2DB586E877C8}" type="datetimeFigureOut">
              <a:rPr lang="en-US" smtClean="0"/>
              <a:t>10/04/2014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A9D049-70C9-5C45-954B-4604484C2FD4}" type="slidenum">
              <a:rPr lang="en-US" smtClean="0"/>
              <a:t>‹#›</a:t>
            </a:fld>
            <a:endParaRPr lang="en-US"/>
          </a:p>
        </p:txBody>
      </p:sp>
    </p:spTree>
    <p:extLst>
      <p:ext uri="{BB962C8B-B14F-4D97-AF65-F5344CB8AC3E}">
        <p14:creationId xmlns:p14="http://schemas.microsoft.com/office/powerpoint/2010/main" val="339851046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rgbClr val="00005B"/>
                </a:solidFill>
                <a:latin typeface="Helvetica"/>
                <a:cs typeface="Helvetica"/>
              </a:rPr>
              <a:t>The resource has been informed by extensive Australian and international research and practice across a range of settings. </a:t>
            </a:r>
          </a:p>
          <a:p>
            <a:endParaRPr lang="en-US" dirty="0"/>
          </a:p>
        </p:txBody>
      </p:sp>
      <p:sp>
        <p:nvSpPr>
          <p:cNvPr id="4" name="Slide Number Placeholder 3"/>
          <p:cNvSpPr>
            <a:spLocks noGrp="1"/>
          </p:cNvSpPr>
          <p:nvPr>
            <p:ph type="sldNum" sz="quarter" idx="10"/>
          </p:nvPr>
        </p:nvSpPr>
        <p:spPr/>
        <p:txBody>
          <a:bodyPr/>
          <a:lstStyle/>
          <a:p>
            <a:fld id="{D0A9D049-70C9-5C45-954B-4604484C2FD4}" type="slidenum">
              <a:rPr lang="en-US" smtClean="0"/>
              <a:t>2</a:t>
            </a:fld>
            <a:endParaRPr lang="en-US"/>
          </a:p>
        </p:txBody>
      </p:sp>
    </p:spTree>
    <p:extLst>
      <p:ext uri="{BB962C8B-B14F-4D97-AF65-F5344CB8AC3E}">
        <p14:creationId xmlns:p14="http://schemas.microsoft.com/office/powerpoint/2010/main" val="1615277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its </a:t>
            </a:r>
            <a:r>
              <a:rPr lang="en-US" i="1" dirty="0" smtClean="0"/>
              <a:t>Guidelines for the Constitution of Catholic School Boards</a:t>
            </a:r>
            <a:r>
              <a:rPr lang="en-US" dirty="0" smtClean="0"/>
              <a:t>, the National Catholic Education Commission (NCEC) notes twelve 'general and binding principles for the governance of Catholic schools that should inform all our work.</a:t>
            </a:r>
          </a:p>
          <a:p>
            <a:endParaRPr lang="en-US" dirty="0" smtClean="0"/>
          </a:p>
          <a:p>
            <a:r>
              <a:rPr lang="en-US" dirty="0" smtClean="0"/>
              <a:t>These are:</a:t>
            </a:r>
          </a:p>
          <a:p>
            <a:pPr marL="171450" indent="-171450">
              <a:buFont typeface="Arial"/>
              <a:buChar char="•"/>
            </a:pPr>
            <a:r>
              <a:rPr lang="en-US" dirty="0" smtClean="0"/>
              <a:t>The Love of Christ</a:t>
            </a:r>
          </a:p>
          <a:p>
            <a:pPr marL="171450" indent="-171450">
              <a:buFont typeface="Arial"/>
              <a:buChar char="•"/>
            </a:pPr>
            <a:r>
              <a:rPr lang="en-US" dirty="0" smtClean="0"/>
              <a:t>The Role of Parents</a:t>
            </a:r>
          </a:p>
          <a:p>
            <a:pPr marL="171450" indent="-171450">
              <a:buFont typeface="Arial"/>
              <a:buChar char="•"/>
            </a:pPr>
            <a:r>
              <a:rPr lang="en-US" dirty="0" smtClean="0"/>
              <a:t>Faithfulness</a:t>
            </a:r>
            <a:r>
              <a:rPr lang="en-US" baseline="0" dirty="0" smtClean="0"/>
              <a:t> to Mission</a:t>
            </a:r>
          </a:p>
          <a:p>
            <a:pPr marL="171450" indent="-171450">
              <a:buFont typeface="Arial"/>
              <a:buChar char="•"/>
            </a:pPr>
            <a:r>
              <a:rPr lang="en-US" baseline="0" dirty="0" smtClean="0"/>
              <a:t>Church Solidarity</a:t>
            </a:r>
          </a:p>
          <a:p>
            <a:pPr marL="171450" indent="-171450">
              <a:buFont typeface="Arial"/>
              <a:buChar char="•"/>
            </a:pPr>
            <a:r>
              <a:rPr lang="en-US" baseline="0" dirty="0" smtClean="0"/>
              <a:t>Common Good</a:t>
            </a:r>
          </a:p>
          <a:p>
            <a:pPr marL="171450" indent="-171450">
              <a:buFont typeface="Arial"/>
              <a:buChar char="•"/>
            </a:pPr>
            <a:r>
              <a:rPr lang="en-US" baseline="0" dirty="0" smtClean="0"/>
              <a:t>Embracing the Poor</a:t>
            </a:r>
          </a:p>
          <a:p>
            <a:pPr marL="171450" indent="-171450">
              <a:buFont typeface="Arial"/>
              <a:buChar char="•"/>
            </a:pPr>
            <a:r>
              <a:rPr lang="en-US" baseline="0" dirty="0" smtClean="0"/>
              <a:t>Educational Quality</a:t>
            </a:r>
          </a:p>
          <a:p>
            <a:pPr marL="171450" indent="-171450">
              <a:buFont typeface="Arial"/>
              <a:buChar char="•"/>
            </a:pPr>
            <a:r>
              <a:rPr lang="en-US" baseline="0" dirty="0" smtClean="0"/>
              <a:t>Participation</a:t>
            </a:r>
          </a:p>
          <a:p>
            <a:pPr marL="171450" indent="-171450">
              <a:buFont typeface="Arial"/>
              <a:buChar char="•"/>
            </a:pPr>
            <a:r>
              <a:rPr lang="en-US" baseline="0" dirty="0" smtClean="0"/>
              <a:t>Inclusiveness</a:t>
            </a:r>
          </a:p>
          <a:p>
            <a:pPr marL="171450" indent="-171450">
              <a:buFont typeface="Arial"/>
              <a:buChar char="•"/>
            </a:pPr>
            <a:r>
              <a:rPr lang="en-US" baseline="0" dirty="0" smtClean="0"/>
              <a:t>Unity in Diversity</a:t>
            </a:r>
          </a:p>
          <a:p>
            <a:pPr marL="171450" indent="-171450">
              <a:buFont typeface="Arial"/>
              <a:buChar char="•"/>
            </a:pPr>
            <a:r>
              <a:rPr lang="en-US" baseline="0" dirty="0" smtClean="0"/>
              <a:t>Stewardship of Resources</a:t>
            </a:r>
          </a:p>
          <a:p>
            <a:pPr marL="171450" indent="-171450">
              <a:buFont typeface="Arial"/>
              <a:buChar char="•"/>
            </a:pPr>
            <a:r>
              <a:rPr lang="en-US" baseline="0" dirty="0" smtClean="0"/>
              <a:t>Canon Law</a:t>
            </a:r>
            <a:endParaRPr lang="en-US" dirty="0" smtClean="0"/>
          </a:p>
        </p:txBody>
      </p:sp>
      <p:sp>
        <p:nvSpPr>
          <p:cNvPr id="4" name="Slide Number Placeholder 3"/>
          <p:cNvSpPr>
            <a:spLocks noGrp="1"/>
          </p:cNvSpPr>
          <p:nvPr>
            <p:ph type="sldNum" sz="quarter" idx="10"/>
          </p:nvPr>
        </p:nvSpPr>
        <p:spPr/>
        <p:txBody>
          <a:bodyPr/>
          <a:lstStyle/>
          <a:p>
            <a:fld id="{D0A9D049-70C9-5C45-954B-4604484C2FD4}" type="slidenum">
              <a:rPr lang="en-US" smtClean="0"/>
              <a:t>11</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There</a:t>
            </a:r>
            <a:r>
              <a:rPr lang="en-US" baseline="0" dirty="0" smtClean="0"/>
              <a:t> are a range of tools on the Better Together site to help unpack each dimension of the framework. Tools can be used for quick or deeper reflection. There are cut-out versions of the principles that can printed and shared at meetings to facilitate discussion.</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0A9D049-70C9-5C45-954B-4604484C2FD4}" type="slidenum">
              <a:rPr lang="en-US" smtClean="0"/>
              <a:t>12</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Although the structure, specific roles and organization of a school advisory body will and should differ to align with the individual needs of a local school community, the research is consistent with respect to the types of practices that ensure groups working together are effective in their work.  </a:t>
            </a:r>
          </a:p>
          <a:p>
            <a:endParaRPr lang="en-US" dirty="0" smtClean="0"/>
          </a:p>
          <a:p>
            <a:r>
              <a:rPr lang="en-US" dirty="0" smtClean="0"/>
              <a:t>Effective Catholic school advisory bodies, while always being </a:t>
            </a:r>
            <a:r>
              <a:rPr lang="en-US" i="1" dirty="0" smtClean="0"/>
              <a:t>faithful to God's Mission</a:t>
            </a:r>
            <a:r>
              <a:rPr lang="en-US" dirty="0" smtClean="0"/>
              <a:t> and Catholic Education as a Ministry of the Church, foster and support a community culture of </a:t>
            </a:r>
            <a:r>
              <a:rPr lang="en-US" i="1" dirty="0" smtClean="0"/>
              <a:t>Engagement, Learning, Knowing and Responsiveness</a:t>
            </a:r>
            <a:r>
              <a:rPr lang="en-US" dirty="0" smtClean="0"/>
              <a:t> to ensure educational equity and quality faith-filled learning environments for all young people. </a:t>
            </a:r>
            <a:endParaRPr lang="en-US" dirty="0"/>
          </a:p>
        </p:txBody>
      </p:sp>
      <p:sp>
        <p:nvSpPr>
          <p:cNvPr id="4" name="Slide Number Placeholder 3"/>
          <p:cNvSpPr>
            <a:spLocks noGrp="1"/>
          </p:cNvSpPr>
          <p:nvPr>
            <p:ph type="sldNum" sz="quarter" idx="10"/>
          </p:nvPr>
        </p:nvSpPr>
        <p:spPr/>
        <p:txBody>
          <a:bodyPr/>
          <a:lstStyle/>
          <a:p>
            <a:fld id="{D0A9D049-70C9-5C45-954B-4604484C2FD4}" type="slidenum">
              <a:rPr lang="en-US" smtClean="0"/>
              <a:t>13</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A9D049-70C9-5C45-954B-4604484C2FD4}" type="slidenum">
              <a:rPr lang="en-US" smtClean="0"/>
              <a:t>14</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may wish to refer to the </a:t>
            </a:r>
            <a:r>
              <a:rPr lang="en-US" b="1" baseline="0" dirty="0" smtClean="0"/>
              <a:t>Practices</a:t>
            </a:r>
            <a:r>
              <a:rPr lang="en-US" baseline="0" dirty="0" smtClean="0"/>
              <a:t> page of the </a:t>
            </a:r>
            <a:r>
              <a:rPr lang="en-US" i="1" baseline="0" dirty="0" smtClean="0"/>
              <a:t>Better Together </a:t>
            </a:r>
            <a:r>
              <a:rPr lang="en-US" baseline="0" dirty="0" smtClean="0"/>
              <a:t>website for characteristics and illustrations of effective practice under each dimension.</a:t>
            </a:r>
            <a:endParaRPr lang="en-US" dirty="0"/>
          </a:p>
        </p:txBody>
      </p:sp>
      <p:sp>
        <p:nvSpPr>
          <p:cNvPr id="4" name="Slide Number Placeholder 3"/>
          <p:cNvSpPr>
            <a:spLocks noGrp="1"/>
          </p:cNvSpPr>
          <p:nvPr>
            <p:ph type="sldNum" sz="quarter" idx="10"/>
          </p:nvPr>
        </p:nvSpPr>
        <p:spPr/>
        <p:txBody>
          <a:bodyPr/>
          <a:lstStyle/>
          <a:p>
            <a:fld id="{D0A9D049-70C9-5C45-954B-4604484C2FD4}" type="slidenum">
              <a:rPr lang="en-US" smtClean="0"/>
              <a:t>15</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may like to include some references to Church documents and Canon Law and or scripture readings as well specific references to the academic literature.</a:t>
            </a:r>
            <a:endParaRPr lang="en-US" dirty="0"/>
          </a:p>
        </p:txBody>
      </p:sp>
      <p:sp>
        <p:nvSpPr>
          <p:cNvPr id="4" name="Slide Number Placeholder 3"/>
          <p:cNvSpPr>
            <a:spLocks noGrp="1"/>
          </p:cNvSpPr>
          <p:nvPr>
            <p:ph type="sldNum" sz="quarter" idx="10"/>
          </p:nvPr>
        </p:nvSpPr>
        <p:spPr/>
        <p:txBody>
          <a:bodyPr/>
          <a:lstStyle/>
          <a:p>
            <a:fld id="{D0A9D049-70C9-5C45-954B-4604484C2FD4}" type="slidenum">
              <a:rPr lang="en-US" smtClean="0"/>
              <a:t>3</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framework itself can be thought of as a map or a guide – it describes who needs to be involved, what capabilities, attributes, understandings and resources are needed. Essentially the Better Together framework brings together the following key dimensions: people, principles and practices and shows the (inter)relationships among them in order to help people, or groups of people working together, have a successful journey with their school advisory body.</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However, a conceptual framework is just that – conceptual. Those who use it will need to breath life into it and make it their own. While </a:t>
            </a:r>
            <a:r>
              <a:rPr lang="en-US" sz="1200" dirty="0" smtClean="0"/>
              <a:t>the Better Together resource has been developed to complement the various structures that exist in each diocese or school it should also be used in conjunction with existing diocesan/school policies, constitutions, strategic plans and school improvement plans.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0A9D049-70C9-5C45-954B-4604484C2FD4}" type="slidenum">
              <a:rPr lang="en-US" smtClean="0"/>
              <a:t>4</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‘Keystone’ of the framework is the Catholic dimension. Sitting at the apex, it is the central supporting element, as a Catholic school advisory body cannot be truly effective without a strong Catholic identity and mission.</a:t>
            </a:r>
            <a:endParaRPr lang="en-US" dirty="0"/>
          </a:p>
        </p:txBody>
      </p:sp>
      <p:sp>
        <p:nvSpPr>
          <p:cNvPr id="4" name="Slide Number Placeholder 3"/>
          <p:cNvSpPr>
            <a:spLocks noGrp="1"/>
          </p:cNvSpPr>
          <p:nvPr>
            <p:ph type="sldNum" sz="quarter" idx="10"/>
          </p:nvPr>
        </p:nvSpPr>
        <p:spPr/>
        <p:txBody>
          <a:bodyPr/>
          <a:lstStyle/>
          <a:p>
            <a:fld id="{D0A9D049-70C9-5C45-954B-4604484C2FD4}" type="slidenum">
              <a:rPr lang="en-US" smtClean="0"/>
              <a:t>5</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People: </a:t>
            </a:r>
            <a:r>
              <a:rPr lang="en-US" dirty="0" smtClean="0"/>
              <a:t>Catholic schools operate as a mission of the Parish and Church. This dimension of the framework</a:t>
            </a:r>
            <a:r>
              <a:rPr lang="en-US" baseline="0" dirty="0" smtClean="0"/>
              <a:t> describes </a:t>
            </a:r>
            <a:r>
              <a:rPr lang="en-US" dirty="0" smtClean="0"/>
              <a:t>how the ‘educating community’ (parents,</a:t>
            </a:r>
            <a:r>
              <a:rPr lang="en-US" baseline="0" dirty="0" smtClean="0"/>
              <a:t> teachers and the parish)</a:t>
            </a:r>
            <a:r>
              <a:rPr lang="en-US" dirty="0" smtClean="0"/>
              <a:t> can work better together in partnership to support student faith formation, learning and well-being </a:t>
            </a:r>
            <a:r>
              <a:rPr lang="en-US" i="1" dirty="0" smtClean="0"/>
              <a:t>and</a:t>
            </a:r>
            <a:r>
              <a:rPr lang="en-US" dirty="0" smtClean="0"/>
              <a:t> build community. </a:t>
            </a:r>
          </a:p>
          <a:p>
            <a:endParaRPr lang="en-US" dirty="0" smtClean="0"/>
          </a:p>
          <a:p>
            <a:r>
              <a:rPr lang="en-US" dirty="0" smtClean="0"/>
              <a:t>It very clearly situates ALL students at the </a:t>
            </a:r>
            <a:r>
              <a:rPr lang="en-US" dirty="0" err="1" smtClean="0"/>
              <a:t>centre</a:t>
            </a:r>
            <a:r>
              <a:rPr lang="en-US" dirty="0" smtClean="0"/>
              <a:t> of the partnership. </a:t>
            </a:r>
            <a:br>
              <a:rPr lang="en-US" dirty="0" smtClean="0"/>
            </a:br>
            <a:endParaRPr lang="en-US" dirty="0" smtClean="0"/>
          </a:p>
          <a:p>
            <a:r>
              <a:rPr lang="en-US" dirty="0" smtClean="0"/>
              <a:t>It also outlines the important contribution individuals can make to the educational partnership and the work of the advisory body in particular. </a:t>
            </a:r>
            <a:br>
              <a:rPr lang="en-US" dirty="0" smtClean="0"/>
            </a:br>
            <a:endParaRPr lang="en-US" dirty="0" smtClean="0"/>
          </a:p>
          <a:p>
            <a:r>
              <a:rPr lang="en-US" dirty="0" smtClean="0"/>
              <a:t>Effective Catholic school advisory bodies actively seek to reflect the communities which they support – either in composition (that is who sits around the table) or by ensuring that the diversity of voices within their school community can be heard and acknowledged - especially those voices which are not often heard or may be silent. It is particularly important to ensure that the voices of Aboriginal and Torres Strait Islander families and community members who have or who support someone with a disability are heard and welcomed.</a:t>
            </a:r>
          </a:p>
          <a:p>
            <a:endParaRPr lang="en-US" dirty="0" smtClean="0"/>
          </a:p>
          <a:p>
            <a:r>
              <a:rPr lang="en-US" dirty="0" smtClean="0"/>
              <a:t>School advisory bodies should be there for the good of the entire school community. They do not represent any one ‘group’ within the school or parish or even themselves, rather they are tasked with working together to promote ‘the common good’.</a:t>
            </a:r>
          </a:p>
          <a:p>
            <a:endParaRPr lang="en-US" dirty="0" smtClean="0"/>
          </a:p>
          <a:p>
            <a:r>
              <a:rPr lang="en-US" dirty="0" smtClean="0"/>
              <a:t>Catholic school advisory bodies are one expression of partnership.   By partnership we mean:</a:t>
            </a:r>
          </a:p>
          <a:p>
            <a:r>
              <a:rPr lang="en-US" i="1" dirty="0" smtClean="0"/>
              <a:t>Collaborative relationships, based on mutual trust, respect and shared responsibility, involving all members of the Catholic school community which aim to foster and enrich the spiritual formation, learning and well-being of the children and young people at the school. </a:t>
            </a:r>
            <a:endParaRPr lang="en-US" i="1" baseline="30000" dirty="0" smtClean="0"/>
          </a:p>
          <a:p>
            <a:endParaRPr lang="en-US" dirty="0" smtClean="0"/>
          </a:p>
          <a:p>
            <a:r>
              <a:rPr lang="en-US" dirty="0" smtClean="0"/>
              <a:t>Developing partnerships may not always be easy. It requires commitment and time. Because of pressures and circumstances, many families will need support to enable them to become actively involved in their children’s school and faith lives.  </a:t>
            </a:r>
            <a:br>
              <a:rPr lang="en-US" dirty="0" smtClean="0"/>
            </a:br>
            <a:r>
              <a:rPr lang="en-US" dirty="0" smtClean="0"/>
              <a:t/>
            </a:r>
            <a:br>
              <a:rPr lang="en-US" dirty="0" smtClean="0"/>
            </a:br>
            <a:r>
              <a:rPr lang="en-US" dirty="0" smtClean="0"/>
              <a:t>However, the results of this effort will be significant. Families that understand the education system and the difficulties schools face are a valuable source of support which schools cannot afford to underestimate. Schools that engage families in their children’s learning are tapping in to a rich source of information and expertise. </a:t>
            </a:r>
          </a:p>
          <a:p>
            <a:endParaRPr lang="en-US" dirty="0" smtClean="0"/>
          </a:p>
        </p:txBody>
      </p:sp>
      <p:sp>
        <p:nvSpPr>
          <p:cNvPr id="4" name="Slide Number Placeholder 3"/>
          <p:cNvSpPr>
            <a:spLocks noGrp="1"/>
          </p:cNvSpPr>
          <p:nvPr>
            <p:ph type="sldNum" sz="quarter" idx="10"/>
          </p:nvPr>
        </p:nvSpPr>
        <p:spPr/>
        <p:txBody>
          <a:bodyPr/>
          <a:lstStyle/>
          <a:p>
            <a:fld id="{D0A9D049-70C9-5C45-954B-4604484C2FD4}" type="slidenum">
              <a:rPr lang="en-US" smtClean="0"/>
              <a:t>6</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rgbClr val="00005B"/>
                </a:solidFill>
              </a:rPr>
              <a:t>This type of partnership differs from the more traditional ‘involvement’ activities that schools offer families (school boards, P&amp;F, fundraising activities and the like) which often require parents to attend the school in order to participate. An engaging partnership reaches out to parents where ever they are</a:t>
            </a:r>
            <a:r>
              <a:rPr lang="en-US" sz="1200" baseline="0" dirty="0" smtClean="0">
                <a:solidFill>
                  <a:srgbClr val="00005B"/>
                </a:solidFill>
              </a:rPr>
              <a:t> and invited them into a collaboration and two-way dialogue – essentially it is about relationships.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solidFill>
                <a:srgbClr val="00005B"/>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Research tells us that in order positively affect the educational outcomes of young people, parents need opportunities to be both involved in the life of the school and engaged in their child’s learning and well-being .  </a:t>
            </a:r>
            <a:br>
              <a:rPr lang="en-US" dirty="0" smtClean="0"/>
            </a:br>
            <a:r>
              <a:rPr lang="en-US" dirty="0" smtClean="0"/>
              <a:t/>
            </a:r>
            <a:br>
              <a:rPr lang="en-US" dirty="0" smtClean="0"/>
            </a:br>
            <a:r>
              <a:rPr lang="en-US" dirty="0" smtClean="0"/>
              <a:t>School advisory bodies can help </a:t>
            </a:r>
            <a:r>
              <a:rPr lang="en-US" dirty="0" err="1" smtClean="0"/>
              <a:t>fulfil</a:t>
            </a:r>
            <a:r>
              <a:rPr lang="en-US" dirty="0" smtClean="0"/>
              <a:t> this role by providing an important opportunity for the involvement of parents (and others) as well as a vehicle to promote the broader engagement of all parents in their children’s education.</a:t>
            </a:r>
            <a:endParaRPr lang="en-US" sz="1200" dirty="0" smtClean="0">
              <a:solidFill>
                <a:srgbClr val="00005B"/>
              </a:solidFill>
            </a:endParaRPr>
          </a:p>
          <a:p>
            <a:endParaRPr lang="en-US" dirty="0" smtClean="0"/>
          </a:p>
        </p:txBody>
      </p:sp>
      <p:sp>
        <p:nvSpPr>
          <p:cNvPr id="4" name="Slide Number Placeholder 3"/>
          <p:cNvSpPr>
            <a:spLocks noGrp="1"/>
          </p:cNvSpPr>
          <p:nvPr>
            <p:ph type="sldNum" sz="quarter" idx="10"/>
          </p:nvPr>
        </p:nvSpPr>
        <p:spPr/>
        <p:txBody>
          <a:bodyPr/>
          <a:lstStyle/>
          <a:p>
            <a:fld id="{D0A9D049-70C9-5C45-954B-4604484C2FD4}" type="slidenum">
              <a:rPr lang="en-US" smtClean="0"/>
              <a:t>7</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Catholics, through their baptism, are called to collaborate in the mission of the Church. Collaborative Ministry is a particular way of relating and working together. It is an ongoing process that involves bringing forth people’s talents and interests to meet the needs of the community through collaborative decision-making. Collaborative ministry is indispensable as neither parents, teachers nor parish priests can </a:t>
            </a:r>
            <a:r>
              <a:rPr lang="en-US" dirty="0" err="1" smtClean="0"/>
              <a:t>achive</a:t>
            </a:r>
            <a:r>
              <a:rPr lang="en-US" dirty="0" smtClean="0"/>
              <a:t> all that needs to be achieved alone.</a:t>
            </a:r>
          </a:p>
          <a:p>
            <a:endParaRPr lang="en-US" dirty="0" smtClean="0"/>
          </a:p>
          <a:p>
            <a:r>
              <a:rPr lang="en-US" dirty="0" smtClean="0"/>
              <a:t>The following are some essential elements of Collaborative Ministry:</a:t>
            </a:r>
          </a:p>
          <a:p>
            <a:endParaRPr lang="en-US" b="1" dirty="0" smtClean="0"/>
          </a:p>
          <a:p>
            <a:r>
              <a:rPr lang="en-US" b="1" dirty="0" smtClean="0"/>
              <a:t>Building mutual trust and recognition:</a:t>
            </a:r>
            <a:r>
              <a:rPr lang="en-US" b="1" baseline="0" dirty="0" smtClean="0"/>
              <a:t> </a:t>
            </a:r>
            <a:r>
              <a:rPr lang="en-US" dirty="0" smtClean="0">
                <a:effectLst/>
              </a:rPr>
              <a:t>Collaborative ministry is built upon good personal relationships. People who want to work collaboratively need a strong sense of their own identity and a desire for mutual trust and commitment. They must also be willing to move beyond fixed roles and stereotypes, to explore new horizons and to acknowledge their limitations and areas of vulnerability.</a:t>
            </a:r>
          </a:p>
          <a:p>
            <a:endParaRPr lang="en-US" b="1" dirty="0" smtClean="0"/>
          </a:p>
          <a:p>
            <a:r>
              <a:rPr lang="en-US" b="1" dirty="0" smtClean="0"/>
              <a:t>Developing common vision and accountability:</a:t>
            </a:r>
            <a:r>
              <a:rPr lang="en-US" b="1" baseline="0" dirty="0" smtClean="0"/>
              <a:t>  </a:t>
            </a:r>
            <a:r>
              <a:rPr lang="en-US" dirty="0" smtClean="0"/>
              <a:t>Collaborative teams place a high priority on developing a shared vision, often expressed in a mission statement, or in regularly reviewed aims and objectives for their work together. This gives a strong sense of identity and assists them in being purposeful and disciplined in their use of time and resources. </a:t>
            </a:r>
          </a:p>
          <a:p>
            <a:endParaRPr lang="en-US" b="1" dirty="0" smtClean="0"/>
          </a:p>
          <a:p>
            <a:r>
              <a:rPr lang="en-US" b="1" dirty="0" smtClean="0"/>
              <a:t>Development of persons and skills:</a:t>
            </a:r>
            <a:r>
              <a:rPr lang="en-US" b="1" baseline="0" dirty="0" smtClean="0"/>
              <a:t> </a:t>
            </a:r>
            <a:r>
              <a:rPr lang="en-US" dirty="0" smtClean="0"/>
              <a:t>Formation and personal development are obviously important for those involved in collaborative ministry. Collaborative teams in particular need formation planned to meet their particular requirements as a team. In addition, individuals should be encouraged to pursue their own personal and professional development, insofar as it is practical to do so.</a:t>
            </a:r>
            <a:r>
              <a:rPr lang="en-US" baseline="0" dirty="0" smtClean="0"/>
              <a:t> </a:t>
            </a:r>
            <a:r>
              <a:rPr lang="en-US" dirty="0" smtClean="0"/>
              <a:t>Collaborative ministry also needs particular skills. Some of the skills used are relational skills, others are practical and work- related. Among the skills needed are evaluation, self-appraisal, listening, consulting, discerning, consensus decision-making, planning, group facilitation, and handling conflict.</a:t>
            </a:r>
          </a:p>
          <a:p>
            <a:endParaRPr lang="en-US" b="0" dirty="0" smtClean="0"/>
          </a:p>
          <a:p>
            <a:r>
              <a:rPr lang="en-US" b="1" dirty="0" smtClean="0"/>
              <a:t>Learning to deal with conflict:</a:t>
            </a:r>
            <a:r>
              <a:rPr lang="en-US" b="1" baseline="0" dirty="0" smtClean="0"/>
              <a:t> </a:t>
            </a:r>
            <a:r>
              <a:rPr lang="en-US" dirty="0" smtClean="0"/>
              <a:t>It seems to be almost inevitable that conflict arises within collaborative teams. If collaboration is to grow, conflict must be brought into the open. The courage to face and work through conflict, negotiating until a compromise is found, and even seeking help in order to resolve it, are not weaknesses but signs of maturity and commitment. Collaborative partners can also agree to disagree, or to set aside areas where agreement or compromise cannot be found. </a:t>
            </a:r>
            <a:br>
              <a:rPr lang="en-US" dirty="0" smtClean="0"/>
            </a:br>
            <a:r>
              <a:rPr lang="en-US" dirty="0" smtClean="0"/>
              <a:t/>
            </a:r>
            <a:br>
              <a:rPr lang="en-US" dirty="0" smtClean="0"/>
            </a:br>
            <a:r>
              <a:rPr lang="en-US" dirty="0" smtClean="0"/>
              <a:t> </a:t>
            </a:r>
            <a:r>
              <a:rPr lang="en-US" b="1" dirty="0" smtClean="0"/>
              <a:t>Shared decision-making:</a:t>
            </a:r>
            <a:r>
              <a:rPr lang="en-US" b="1" baseline="0" dirty="0" smtClean="0"/>
              <a:t> </a:t>
            </a:r>
            <a:r>
              <a:rPr lang="en-US" dirty="0" smtClean="0"/>
              <a:t>The desire for shared decision-making is a natural outcome of working collaboratively. It is effective because it arises out of shared responsibility and vision, and mutual trust and recognition. This form of decision-making brings wider resources to a decision than would be available to an individual alone.</a:t>
            </a:r>
            <a:br>
              <a:rPr lang="en-US" dirty="0" smtClean="0"/>
            </a:br>
            <a:r>
              <a:rPr lang="en-US" dirty="0" smtClean="0"/>
              <a:t>The more challenging option is aiming for consensus decision-making, in which the whole group or community works towards a consensus which becomes the decision. This may not be the decision that everyone wants, but will be one that everyone can accept, including those who may disagree.   </a:t>
            </a:r>
          </a:p>
          <a:p>
            <a:endParaRPr lang="en-US" b="1" dirty="0" smtClean="0"/>
          </a:p>
          <a:p>
            <a:r>
              <a:rPr lang="en-US" b="1" dirty="0" smtClean="0"/>
              <a:t>Styles of meeting:</a:t>
            </a:r>
            <a:r>
              <a:rPr lang="en-US" b="1" baseline="0" dirty="0" smtClean="0"/>
              <a:t> </a:t>
            </a:r>
            <a:r>
              <a:rPr lang="en-US" dirty="0" smtClean="0"/>
              <a:t>Working collaboratively will involve learning and using different styles of meeting in order to express in action the values and vision of collaborative ministry. Collaborative ministry combines the elements of two styles of meeting: a business style of meeting, with agenda items, discussion and decision- making; and a formative style of meeting, in which there is dialogue and reflection. There are two other elements which are important:</a:t>
            </a:r>
          </a:p>
          <a:p>
            <a:r>
              <a:rPr lang="en-US" dirty="0" smtClean="0"/>
              <a:t>The first is giving time to discernment and prayer.</a:t>
            </a:r>
          </a:p>
          <a:p>
            <a:r>
              <a:rPr lang="en-US" dirty="0" smtClean="0"/>
              <a:t>The second is recognition and use of people's expertise and energies</a:t>
            </a:r>
          </a:p>
          <a:p>
            <a:endParaRPr lang="en-US" b="1" dirty="0" smtClean="0"/>
          </a:p>
          <a:p>
            <a:r>
              <a:rPr lang="en-US" b="1" dirty="0" smtClean="0"/>
              <a:t>Creating a culture of collaboration:</a:t>
            </a:r>
            <a:r>
              <a:rPr lang="en-US" b="1" baseline="0" dirty="0" smtClean="0"/>
              <a:t> </a:t>
            </a:r>
            <a:r>
              <a:rPr lang="en-US" dirty="0" smtClean="0"/>
              <a:t>Creating this culture is not, in general, an activity which is planned. Usually it begins to show itself in a gentle shift in atmosphere and sensitivity, expressed in attitudes and in many small signs. But by following the above practices, a new culture and possibly new </a:t>
            </a:r>
            <a:r>
              <a:rPr lang="en-US" dirty="0" err="1" smtClean="0"/>
              <a:t>strutures</a:t>
            </a:r>
            <a:r>
              <a:rPr lang="en-US" dirty="0" smtClean="0"/>
              <a:t>, will emerge.</a:t>
            </a:r>
          </a:p>
          <a:p>
            <a:endParaRPr lang="en-US" b="1" dirty="0" smtClean="0"/>
          </a:p>
          <a:p>
            <a:r>
              <a:rPr lang="en-US" b="1" dirty="0" smtClean="0"/>
              <a:t>Spirituality:</a:t>
            </a:r>
            <a:r>
              <a:rPr lang="en-US" b="1" baseline="0" dirty="0" smtClean="0"/>
              <a:t> </a:t>
            </a:r>
            <a:r>
              <a:rPr lang="en-US" dirty="0" smtClean="0"/>
              <a:t>Collaborative ministry draws deeply upon faith in the Trinity. It is not simply a way of re-</a:t>
            </a:r>
            <a:r>
              <a:rPr lang="en-US" dirty="0" err="1" smtClean="0"/>
              <a:t>organising</a:t>
            </a:r>
            <a:r>
              <a:rPr lang="en-US" dirty="0" smtClean="0"/>
              <a:t> work or structures. It is a way of expressing in our life together what God asks of us and calls us to be. Above all, they will need to let their prayer challenge them not to become inward-looking. The purpose collaborative ministry is to enable the Church in mission. It must look outwards because God's life is for the whole world and all of creation. Different attitudes to prayer and varying experience and formation need to be explored with sensitivity to what each can receive from others. Teams and partners need to work out together a pattern of prayer and shared worship with which all are comfortable.</a:t>
            </a:r>
          </a:p>
          <a:p>
            <a:endParaRPr lang="en-US" dirty="0" smtClean="0"/>
          </a:p>
        </p:txBody>
      </p:sp>
      <p:sp>
        <p:nvSpPr>
          <p:cNvPr id="4" name="Slide Number Placeholder 3"/>
          <p:cNvSpPr>
            <a:spLocks noGrp="1"/>
          </p:cNvSpPr>
          <p:nvPr>
            <p:ph type="sldNum" sz="quarter" idx="10"/>
          </p:nvPr>
        </p:nvSpPr>
        <p:spPr/>
        <p:txBody>
          <a:bodyPr/>
          <a:lstStyle/>
          <a:p>
            <a:fld id="{D0A9D049-70C9-5C45-954B-4604484C2FD4}" type="slidenum">
              <a:rPr lang="en-US" smtClean="0"/>
              <a:t>8</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a range of tools on the Better Together site to help unpack each dimension of the framework. Tools can be used for quick or deeper reflection.</a:t>
            </a:r>
            <a:endParaRPr lang="en-US" dirty="0" smtClean="0"/>
          </a:p>
        </p:txBody>
      </p:sp>
      <p:sp>
        <p:nvSpPr>
          <p:cNvPr id="4" name="Slide Number Placeholder 3"/>
          <p:cNvSpPr>
            <a:spLocks noGrp="1"/>
          </p:cNvSpPr>
          <p:nvPr>
            <p:ph type="sldNum" sz="quarter" idx="10"/>
          </p:nvPr>
        </p:nvSpPr>
        <p:spPr/>
        <p:txBody>
          <a:bodyPr/>
          <a:lstStyle/>
          <a:p>
            <a:fld id="{D0A9D049-70C9-5C45-954B-4604484C2FD4}" type="slidenum">
              <a:rPr lang="en-US" smtClean="0"/>
              <a:t>9</a:t>
            </a:fld>
            <a:endParaRPr lang="en-US"/>
          </a:p>
        </p:txBody>
      </p:sp>
    </p:spTree>
    <p:extLst>
      <p:ext uri="{BB962C8B-B14F-4D97-AF65-F5344CB8AC3E}">
        <p14:creationId xmlns:p14="http://schemas.microsoft.com/office/powerpoint/2010/main" val="402178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Supporting the Catholic identity and mission of the school is the most important responsibility of school advisory bodies such as boards, councils and parent associations. Working in conjunction with the principal and the parish priest, advisory bodies have a role to play in seeing that the school is not only faithful to its mission as a Catholic school but also flourishes in that role.</a:t>
            </a:r>
            <a:endParaRPr lang="en-US" dirty="0"/>
          </a:p>
        </p:txBody>
      </p:sp>
      <p:sp>
        <p:nvSpPr>
          <p:cNvPr id="4" name="Slide Number Placeholder 3"/>
          <p:cNvSpPr>
            <a:spLocks noGrp="1"/>
          </p:cNvSpPr>
          <p:nvPr>
            <p:ph type="sldNum" sz="quarter" idx="10"/>
          </p:nvPr>
        </p:nvSpPr>
        <p:spPr/>
        <p:txBody>
          <a:bodyPr/>
          <a:lstStyle/>
          <a:p>
            <a:fld id="{D0A9D049-70C9-5C45-954B-4604484C2FD4}" type="slidenum">
              <a:rPr lang="en-US" smtClean="0"/>
              <a:t>10</a:t>
            </a:fld>
            <a:endParaRPr lang="en-US"/>
          </a:p>
        </p:txBody>
      </p:sp>
    </p:spTree>
    <p:extLst>
      <p:ext uri="{BB962C8B-B14F-4D97-AF65-F5344CB8AC3E}">
        <p14:creationId xmlns:p14="http://schemas.microsoft.com/office/powerpoint/2010/main" val="402178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38F5B65F-746B-874E-85A7-52D77D9AD6B8}" type="datetimeFigureOut">
              <a:rPr lang="en-US" smtClean="0"/>
              <a:t>10/04/2014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66580-D795-5944-8A68-DC21F3440ACE}" type="slidenum">
              <a:rPr lang="en-US" smtClean="0"/>
              <a:t>‹#›</a:t>
            </a:fld>
            <a:endParaRPr lang="en-US"/>
          </a:p>
        </p:txBody>
      </p:sp>
    </p:spTree>
    <p:extLst>
      <p:ext uri="{BB962C8B-B14F-4D97-AF65-F5344CB8AC3E}">
        <p14:creationId xmlns:p14="http://schemas.microsoft.com/office/powerpoint/2010/main" val="292921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38F5B65F-746B-874E-85A7-52D77D9AD6B8}" type="datetimeFigureOut">
              <a:rPr lang="en-US" smtClean="0"/>
              <a:t>10/04/2014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66580-D795-5944-8A68-DC21F3440ACE}" type="slidenum">
              <a:rPr lang="en-US" smtClean="0"/>
              <a:t>‹#›</a:t>
            </a:fld>
            <a:endParaRPr lang="en-US"/>
          </a:p>
        </p:txBody>
      </p:sp>
    </p:spTree>
    <p:extLst>
      <p:ext uri="{BB962C8B-B14F-4D97-AF65-F5344CB8AC3E}">
        <p14:creationId xmlns:p14="http://schemas.microsoft.com/office/powerpoint/2010/main" val="2348937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38F5B65F-746B-874E-85A7-52D77D9AD6B8}" type="datetimeFigureOut">
              <a:rPr lang="en-US" smtClean="0"/>
              <a:t>10/04/2014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66580-D795-5944-8A68-DC21F3440ACE}" type="slidenum">
              <a:rPr lang="en-US" smtClean="0"/>
              <a:t>‹#›</a:t>
            </a:fld>
            <a:endParaRPr lang="en-US"/>
          </a:p>
        </p:txBody>
      </p:sp>
    </p:spTree>
    <p:extLst>
      <p:ext uri="{BB962C8B-B14F-4D97-AF65-F5344CB8AC3E}">
        <p14:creationId xmlns:p14="http://schemas.microsoft.com/office/powerpoint/2010/main" val="140917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38F5B65F-746B-874E-85A7-52D77D9AD6B8}" type="datetimeFigureOut">
              <a:rPr lang="en-US" smtClean="0"/>
              <a:t>10/04/2014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66580-D795-5944-8A68-DC21F3440ACE}" type="slidenum">
              <a:rPr lang="en-US" smtClean="0"/>
              <a:t>‹#›</a:t>
            </a:fld>
            <a:endParaRPr lang="en-US"/>
          </a:p>
        </p:txBody>
      </p:sp>
    </p:spTree>
    <p:extLst>
      <p:ext uri="{BB962C8B-B14F-4D97-AF65-F5344CB8AC3E}">
        <p14:creationId xmlns:p14="http://schemas.microsoft.com/office/powerpoint/2010/main" val="3327840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38F5B65F-746B-874E-85A7-52D77D9AD6B8}" type="datetimeFigureOut">
              <a:rPr lang="en-US" smtClean="0"/>
              <a:t>10/04/2014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866580-D795-5944-8A68-DC21F3440ACE}" type="slidenum">
              <a:rPr lang="en-US" smtClean="0"/>
              <a:t>‹#›</a:t>
            </a:fld>
            <a:endParaRPr lang="en-US"/>
          </a:p>
        </p:txBody>
      </p:sp>
    </p:spTree>
    <p:extLst>
      <p:ext uri="{BB962C8B-B14F-4D97-AF65-F5344CB8AC3E}">
        <p14:creationId xmlns:p14="http://schemas.microsoft.com/office/powerpoint/2010/main" val="1609747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38F5B65F-746B-874E-85A7-52D77D9AD6B8}" type="datetimeFigureOut">
              <a:rPr lang="en-US" smtClean="0"/>
              <a:t>10/04/2014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866580-D795-5944-8A68-DC21F3440ACE}" type="slidenum">
              <a:rPr lang="en-US" smtClean="0"/>
              <a:t>‹#›</a:t>
            </a:fld>
            <a:endParaRPr lang="en-US"/>
          </a:p>
        </p:txBody>
      </p:sp>
    </p:spTree>
    <p:extLst>
      <p:ext uri="{BB962C8B-B14F-4D97-AF65-F5344CB8AC3E}">
        <p14:creationId xmlns:p14="http://schemas.microsoft.com/office/powerpoint/2010/main" val="3890361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38F5B65F-746B-874E-85A7-52D77D9AD6B8}" type="datetimeFigureOut">
              <a:rPr lang="en-US" smtClean="0"/>
              <a:t>10/04/2014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866580-D795-5944-8A68-DC21F3440ACE}" type="slidenum">
              <a:rPr lang="en-US" smtClean="0"/>
              <a:t>‹#›</a:t>
            </a:fld>
            <a:endParaRPr lang="en-US"/>
          </a:p>
        </p:txBody>
      </p:sp>
    </p:spTree>
    <p:extLst>
      <p:ext uri="{BB962C8B-B14F-4D97-AF65-F5344CB8AC3E}">
        <p14:creationId xmlns:p14="http://schemas.microsoft.com/office/powerpoint/2010/main" val="2517034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38F5B65F-746B-874E-85A7-52D77D9AD6B8}" type="datetimeFigureOut">
              <a:rPr lang="en-US" smtClean="0"/>
              <a:t>10/04/2014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866580-D795-5944-8A68-DC21F3440ACE}" type="slidenum">
              <a:rPr lang="en-US" smtClean="0"/>
              <a:t>‹#›</a:t>
            </a:fld>
            <a:endParaRPr lang="en-US"/>
          </a:p>
        </p:txBody>
      </p:sp>
    </p:spTree>
    <p:extLst>
      <p:ext uri="{BB962C8B-B14F-4D97-AF65-F5344CB8AC3E}">
        <p14:creationId xmlns:p14="http://schemas.microsoft.com/office/powerpoint/2010/main" val="1883684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F5B65F-746B-874E-85A7-52D77D9AD6B8}" type="datetimeFigureOut">
              <a:rPr lang="en-US" smtClean="0"/>
              <a:t>10/04/2014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866580-D795-5944-8A68-DC21F3440ACE}" type="slidenum">
              <a:rPr lang="en-US" smtClean="0"/>
              <a:t>‹#›</a:t>
            </a:fld>
            <a:endParaRPr lang="en-US"/>
          </a:p>
        </p:txBody>
      </p:sp>
    </p:spTree>
    <p:extLst>
      <p:ext uri="{BB962C8B-B14F-4D97-AF65-F5344CB8AC3E}">
        <p14:creationId xmlns:p14="http://schemas.microsoft.com/office/powerpoint/2010/main" val="343156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38F5B65F-746B-874E-85A7-52D77D9AD6B8}" type="datetimeFigureOut">
              <a:rPr lang="en-US" smtClean="0"/>
              <a:t>10/04/2014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866580-D795-5944-8A68-DC21F3440ACE}" type="slidenum">
              <a:rPr lang="en-US" smtClean="0"/>
              <a:t>‹#›</a:t>
            </a:fld>
            <a:endParaRPr lang="en-US"/>
          </a:p>
        </p:txBody>
      </p:sp>
    </p:spTree>
    <p:extLst>
      <p:ext uri="{BB962C8B-B14F-4D97-AF65-F5344CB8AC3E}">
        <p14:creationId xmlns:p14="http://schemas.microsoft.com/office/powerpoint/2010/main" val="2552814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38F5B65F-746B-874E-85A7-52D77D9AD6B8}" type="datetimeFigureOut">
              <a:rPr lang="en-US" smtClean="0"/>
              <a:t>10/04/2014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866580-D795-5944-8A68-DC21F3440ACE}" type="slidenum">
              <a:rPr lang="en-US" smtClean="0"/>
              <a:t>‹#›</a:t>
            </a:fld>
            <a:endParaRPr lang="en-US"/>
          </a:p>
        </p:txBody>
      </p:sp>
    </p:spTree>
    <p:extLst>
      <p:ext uri="{BB962C8B-B14F-4D97-AF65-F5344CB8AC3E}">
        <p14:creationId xmlns:p14="http://schemas.microsoft.com/office/powerpoint/2010/main" val="11809682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F5B65F-746B-874E-85A7-52D77D9AD6B8}" type="datetimeFigureOut">
              <a:rPr lang="en-US" smtClean="0"/>
              <a:t>10/04/2014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866580-D795-5944-8A68-DC21F3440ACE}" type="slidenum">
              <a:rPr lang="en-US" smtClean="0"/>
              <a:t>‹#›</a:t>
            </a:fld>
            <a:endParaRPr lang="en-US"/>
          </a:p>
        </p:txBody>
      </p:sp>
    </p:spTree>
    <p:extLst>
      <p:ext uri="{BB962C8B-B14F-4D97-AF65-F5344CB8AC3E}">
        <p14:creationId xmlns:p14="http://schemas.microsoft.com/office/powerpoint/2010/main" val="3716260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11.emf"/><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12.png"/><Relationship Id="rId5" Type="http://schemas.openxmlformats.org/officeDocument/2006/relationships/image" Target="../media/image11.emf"/><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9.png"/><Relationship Id="rId5" Type="http://schemas.microsoft.com/office/2007/relationships/hdphoto" Target="../media/hdphoto3.wdp"/><Relationship Id="rId6" Type="http://schemas.openxmlformats.org/officeDocument/2006/relationships/image" Target="../media/image10.emf"/><Relationship Id="rId7" Type="http://schemas.openxmlformats.org/officeDocument/2006/relationships/image" Target="../media/image12.png"/><Relationship Id="rId8" Type="http://schemas.openxmlformats.org/officeDocument/2006/relationships/image" Target="../media/image11.emf"/><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13.emf"/><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10.emf"/><Relationship Id="rId5" Type="http://schemas.openxmlformats.org/officeDocument/2006/relationships/image" Target="../media/image13.emf"/><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9.png"/><Relationship Id="rId5" Type="http://schemas.microsoft.com/office/2007/relationships/hdphoto" Target="../media/hdphoto4.wdp"/><Relationship Id="rId6" Type="http://schemas.openxmlformats.org/officeDocument/2006/relationships/image" Target="../media/image14.png"/><Relationship Id="rId7" Type="http://schemas.openxmlformats.org/officeDocument/2006/relationships/image" Target="../media/image10.emf"/><Relationship Id="rId8" Type="http://schemas.openxmlformats.org/officeDocument/2006/relationships/image" Target="../media/image13.emf"/><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5.emf"/><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6.emf"/><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6.emf"/><Relationship Id="rId5" Type="http://schemas.openxmlformats.org/officeDocument/2006/relationships/image" Target="../media/image7.png"/><Relationship Id="rId6"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6.emf"/><Relationship Id="rId5" Type="http://schemas.openxmlformats.org/officeDocument/2006/relationships/image" Target="../media/image8.emf"/><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6.emf"/><Relationship Id="rId5" Type="http://schemas.openxmlformats.org/officeDocument/2006/relationships/image" Target="../media/image9.png"/><Relationship Id="rId6" Type="http://schemas.microsoft.com/office/2007/relationships/hdphoto" Target="../media/hdphoto2.wdp"/><Relationship Id="rId7" Type="http://schemas.openxmlformats.org/officeDocument/2006/relationships/image" Target="../media/image10.emf"/><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6" name="TextBox 5"/>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sp>
        <p:nvSpPr>
          <p:cNvPr id="2" name="TextBox 1"/>
          <p:cNvSpPr txBox="1"/>
          <p:nvPr/>
        </p:nvSpPr>
        <p:spPr>
          <a:xfrm>
            <a:off x="978887" y="2649957"/>
            <a:ext cx="7116777" cy="2492990"/>
          </a:xfrm>
          <a:prstGeom prst="rect">
            <a:avLst/>
          </a:prstGeom>
          <a:noFill/>
        </p:spPr>
        <p:txBody>
          <a:bodyPr wrap="square" rtlCol="0">
            <a:spAutoFit/>
          </a:bodyPr>
          <a:lstStyle/>
          <a:p>
            <a:pPr>
              <a:lnSpc>
                <a:spcPct val="120000"/>
              </a:lnSpc>
            </a:pPr>
            <a:r>
              <a:rPr lang="en-US" sz="2000" dirty="0" smtClean="0">
                <a:solidFill>
                  <a:srgbClr val="00005B"/>
                </a:solidFill>
                <a:latin typeface="Helvetica"/>
                <a:cs typeface="Helvetica"/>
              </a:rPr>
              <a:t>The </a:t>
            </a:r>
            <a:r>
              <a:rPr lang="en-US" sz="2000" i="1" dirty="0" smtClean="0">
                <a:solidFill>
                  <a:srgbClr val="00005B"/>
                </a:solidFill>
                <a:latin typeface="Helvetica"/>
                <a:cs typeface="Helvetica"/>
              </a:rPr>
              <a:t>Better Together </a:t>
            </a:r>
            <a:r>
              <a:rPr lang="en-US" sz="2000" dirty="0">
                <a:solidFill>
                  <a:srgbClr val="00005B"/>
                </a:solidFill>
                <a:latin typeface="Helvetica"/>
                <a:cs typeface="Helvetica"/>
              </a:rPr>
              <a:t>r</a:t>
            </a:r>
            <a:r>
              <a:rPr lang="en-US" sz="2000" dirty="0" smtClean="0">
                <a:solidFill>
                  <a:srgbClr val="00005B"/>
                </a:solidFill>
                <a:latin typeface="Helvetica"/>
                <a:cs typeface="Helvetica"/>
              </a:rPr>
              <a:t>esource has </a:t>
            </a:r>
            <a:r>
              <a:rPr lang="en-US" sz="2000" dirty="0">
                <a:solidFill>
                  <a:srgbClr val="00005B"/>
                </a:solidFill>
                <a:latin typeface="Helvetica"/>
                <a:cs typeface="Helvetica"/>
              </a:rPr>
              <a:t>been developed to assist Catholic school communities with their existing </a:t>
            </a:r>
            <a:r>
              <a:rPr lang="en-US" sz="2000" dirty="0" smtClean="0">
                <a:solidFill>
                  <a:srgbClr val="00005B"/>
                </a:solidFill>
                <a:latin typeface="Helvetica"/>
                <a:cs typeface="Helvetica"/>
              </a:rPr>
              <a:t>school advisory bodies</a:t>
            </a:r>
            <a:r>
              <a:rPr lang="en-US" sz="2000" dirty="0">
                <a:solidFill>
                  <a:srgbClr val="00005B"/>
                </a:solidFill>
                <a:latin typeface="Helvetica"/>
                <a:cs typeface="Helvetica"/>
              </a:rPr>
              <a:t>, such as boards, councils and parents and friends associations and help those wishing to establish such a body. </a:t>
            </a:r>
            <a:endParaRPr lang="en-US" sz="2000" dirty="0" smtClean="0">
              <a:solidFill>
                <a:srgbClr val="00005B"/>
              </a:solidFill>
              <a:latin typeface="Helvetica"/>
              <a:cs typeface="Helvetica"/>
            </a:endParaRPr>
          </a:p>
          <a:p>
            <a:endParaRPr lang="en-US" dirty="0" smtClean="0">
              <a:solidFill>
                <a:srgbClr val="00005B"/>
              </a:solidFill>
            </a:endParaRPr>
          </a:p>
          <a:p>
            <a:endParaRPr lang="en-US" dirty="0">
              <a:solidFill>
                <a:srgbClr val="00005B"/>
              </a:solidFill>
            </a:endParaRPr>
          </a:p>
        </p:txBody>
      </p:sp>
      <p:sp>
        <p:nvSpPr>
          <p:cNvPr id="3" name="TextBox 2"/>
          <p:cNvSpPr txBox="1"/>
          <p:nvPr/>
        </p:nvSpPr>
        <p:spPr>
          <a:xfrm>
            <a:off x="582041" y="1759564"/>
            <a:ext cx="5145774" cy="584776"/>
          </a:xfrm>
          <a:prstGeom prst="rect">
            <a:avLst/>
          </a:prstGeom>
          <a:noFill/>
        </p:spPr>
        <p:txBody>
          <a:bodyPr wrap="square" rtlCol="0">
            <a:spAutoFit/>
          </a:bodyPr>
          <a:lstStyle/>
          <a:p>
            <a:r>
              <a:rPr lang="en-US" sz="3200" b="1" dirty="0" smtClean="0">
                <a:solidFill>
                  <a:srgbClr val="4A452A"/>
                </a:solidFill>
                <a:latin typeface="Helvetica"/>
                <a:cs typeface="Helvetica"/>
              </a:rPr>
              <a:t>Introduction</a:t>
            </a:r>
            <a:endParaRPr lang="en-US" sz="3200" b="1" dirty="0">
              <a:solidFill>
                <a:srgbClr val="4A452A"/>
              </a:solidFill>
              <a:latin typeface="Helvetica"/>
              <a:cs typeface="Helvetica"/>
            </a:endParaRPr>
          </a:p>
        </p:txBody>
      </p:sp>
    </p:spTree>
    <p:extLst>
      <p:ext uri="{BB962C8B-B14F-4D97-AF65-F5344CB8AC3E}">
        <p14:creationId xmlns:p14="http://schemas.microsoft.com/office/powerpoint/2010/main" val="948730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3" name="TextBox 2"/>
          <p:cNvSpPr txBox="1"/>
          <p:nvPr/>
        </p:nvSpPr>
        <p:spPr>
          <a:xfrm>
            <a:off x="582040" y="1759564"/>
            <a:ext cx="8227947"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 </a:t>
            </a:r>
            <a:r>
              <a:rPr lang="en-US" sz="3200" b="1" dirty="0" smtClean="0">
                <a:solidFill>
                  <a:srgbClr val="3AA3CF"/>
                </a:solidFill>
                <a:latin typeface="Helvetica"/>
                <a:cs typeface="Helvetica"/>
              </a:rPr>
              <a:t>PRINCIPLES</a:t>
            </a:r>
            <a:endParaRPr lang="en-US" sz="3200" b="1" dirty="0">
              <a:solidFill>
                <a:srgbClr val="3AA3CF"/>
              </a:solidFill>
              <a:latin typeface="Helvetica"/>
              <a:cs typeface="Helvetica"/>
            </a:endParaRPr>
          </a:p>
        </p:txBody>
      </p:sp>
      <p:sp>
        <p:nvSpPr>
          <p:cNvPr id="10" name="TextBox 9"/>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pic>
        <p:nvPicPr>
          <p:cNvPr id="2" name="Picture 1" descr="Framework_Principles.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8600" y="2444788"/>
            <a:ext cx="3606800" cy="3556000"/>
          </a:xfrm>
          <a:prstGeom prst="rect">
            <a:avLst/>
          </a:prstGeom>
        </p:spPr>
      </p:pic>
    </p:spTree>
    <p:extLst>
      <p:ext uri="{BB962C8B-B14F-4D97-AF65-F5344CB8AC3E}">
        <p14:creationId xmlns:p14="http://schemas.microsoft.com/office/powerpoint/2010/main" val="386514124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3" name="TextBox 2"/>
          <p:cNvSpPr txBox="1"/>
          <p:nvPr/>
        </p:nvSpPr>
        <p:spPr>
          <a:xfrm>
            <a:off x="582040" y="1759564"/>
            <a:ext cx="8227947"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 </a:t>
            </a:r>
            <a:r>
              <a:rPr lang="en-US" sz="3200" b="1" dirty="0" smtClean="0">
                <a:solidFill>
                  <a:srgbClr val="3AA3CF"/>
                </a:solidFill>
                <a:latin typeface="Helvetica"/>
                <a:cs typeface="Helvetica"/>
              </a:rPr>
              <a:t>PRINCIPLES</a:t>
            </a:r>
            <a:endParaRPr lang="en-US" sz="3200" b="1" dirty="0">
              <a:solidFill>
                <a:srgbClr val="3AA3CF"/>
              </a:solidFill>
              <a:latin typeface="Helvetica"/>
              <a:cs typeface="Helvetica"/>
            </a:endParaRPr>
          </a:p>
        </p:txBody>
      </p:sp>
      <p:sp>
        <p:nvSpPr>
          <p:cNvPr id="10" name="TextBox 9"/>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pic>
        <p:nvPicPr>
          <p:cNvPr id="4" name="Picture 3"/>
          <p:cNvPicPr>
            <a:picLocks noChangeAspect="1"/>
          </p:cNvPicPr>
          <p:nvPr/>
        </p:nvPicPr>
        <p:blipFill>
          <a:blip r:embed="rId4"/>
          <a:stretch>
            <a:fillRect/>
          </a:stretch>
        </p:blipFill>
        <p:spPr>
          <a:xfrm>
            <a:off x="1139822" y="2344340"/>
            <a:ext cx="7796320" cy="4003816"/>
          </a:xfrm>
          <a:prstGeom prst="rect">
            <a:avLst/>
          </a:prstGeom>
        </p:spPr>
      </p:pic>
      <p:pic>
        <p:nvPicPr>
          <p:cNvPr id="8" name="Picture 7" descr="Framework_Principles.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49555" y="122518"/>
            <a:ext cx="1660432" cy="1637046"/>
          </a:xfrm>
          <a:prstGeom prst="rect">
            <a:avLst/>
          </a:prstGeom>
        </p:spPr>
      </p:pic>
    </p:spTree>
    <p:extLst>
      <p:ext uri="{BB962C8B-B14F-4D97-AF65-F5344CB8AC3E}">
        <p14:creationId xmlns:p14="http://schemas.microsoft.com/office/powerpoint/2010/main" val="19427350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3" name="TextBox 2"/>
          <p:cNvSpPr txBox="1"/>
          <p:nvPr/>
        </p:nvSpPr>
        <p:spPr>
          <a:xfrm>
            <a:off x="582040" y="1759564"/>
            <a:ext cx="8227947"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 </a:t>
            </a:r>
            <a:r>
              <a:rPr lang="en-US" sz="3200" b="1" dirty="0" smtClean="0">
                <a:solidFill>
                  <a:srgbClr val="3AA3CF"/>
                </a:solidFill>
                <a:latin typeface="Helvetica"/>
                <a:cs typeface="Helvetica"/>
              </a:rPr>
              <a:t>PRINCIPLES</a:t>
            </a:r>
            <a:endParaRPr lang="en-US" sz="3200" b="1" dirty="0">
              <a:solidFill>
                <a:srgbClr val="3AA3CF"/>
              </a:solidFill>
              <a:latin typeface="Helvetica"/>
              <a:cs typeface="Helvetica"/>
            </a:endParaRPr>
          </a:p>
        </p:txBody>
      </p:sp>
      <p:sp>
        <p:nvSpPr>
          <p:cNvPr id="10" name="TextBox 9"/>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pic>
        <p:nvPicPr>
          <p:cNvPr id="6" name="Picture 5" descr="Reflect.jpg"/>
          <p:cNvPicPr>
            <a:picLocks noChangeAspect="1"/>
          </p:cNvPicPr>
          <p:nvPr/>
        </p:nvPicPr>
        <p:blipFill>
          <a:blip r:embed="rId4">
            <a:extLst>
              <a:ext uri="{BEBA8EAE-BF5A-486C-A8C5-ECC9F3942E4B}">
                <a14:imgProps xmlns:a14="http://schemas.microsoft.com/office/drawing/2010/main">
                  <a14:imgLayer r:embed="rId5">
                    <a14:imgEffect>
                      <a14:backgroundRemoval t="656" b="98361" l="0" r="99000"/>
                    </a14:imgEffect>
                  </a14:imgLayer>
                </a14:imgProps>
              </a:ext>
              <a:ext uri="{28A0092B-C50C-407E-A947-70E740481C1C}">
                <a14:useLocalDpi xmlns:a14="http://schemas.microsoft.com/office/drawing/2010/main" val="0"/>
              </a:ext>
            </a:extLst>
          </a:blip>
          <a:stretch>
            <a:fillRect/>
          </a:stretch>
        </p:blipFill>
        <p:spPr>
          <a:xfrm>
            <a:off x="335455" y="2485708"/>
            <a:ext cx="1618186" cy="1645156"/>
          </a:xfrm>
          <a:prstGeom prst="rect">
            <a:avLst/>
          </a:prstGeom>
        </p:spPr>
      </p:pic>
      <p:sp>
        <p:nvSpPr>
          <p:cNvPr id="2" name="Rectangle 1"/>
          <p:cNvSpPr/>
          <p:nvPr/>
        </p:nvSpPr>
        <p:spPr>
          <a:xfrm>
            <a:off x="2025166" y="2183845"/>
            <a:ext cx="6523988" cy="2446824"/>
          </a:xfrm>
          <a:prstGeom prst="rect">
            <a:avLst/>
          </a:prstGeom>
        </p:spPr>
        <p:txBody>
          <a:bodyPr wrap="square">
            <a:spAutoFit/>
          </a:bodyPr>
          <a:lstStyle/>
          <a:p>
            <a:endParaRPr lang="en-US" dirty="0"/>
          </a:p>
          <a:p>
            <a:pPr marL="342900" indent="-342900">
              <a:spcBef>
                <a:spcPts val="600"/>
              </a:spcBef>
              <a:spcAft>
                <a:spcPts val="600"/>
              </a:spcAft>
              <a:buSzPct val="175000"/>
              <a:buBlip>
                <a:blip r:embed="rId6"/>
              </a:buBlip>
            </a:pPr>
            <a:r>
              <a:rPr lang="en-US" sz="2200" dirty="0" smtClean="0">
                <a:solidFill>
                  <a:srgbClr val="00005B"/>
                </a:solidFill>
              </a:rPr>
              <a:t>What </a:t>
            </a:r>
            <a:r>
              <a:rPr lang="en-US" sz="2200" dirty="0">
                <a:solidFill>
                  <a:srgbClr val="00005B"/>
                </a:solidFill>
              </a:rPr>
              <a:t>does each principle mean to you personally?</a:t>
            </a:r>
          </a:p>
          <a:p>
            <a:pPr marL="342900" indent="-342900">
              <a:spcBef>
                <a:spcPts val="600"/>
              </a:spcBef>
              <a:spcAft>
                <a:spcPts val="600"/>
              </a:spcAft>
              <a:buSzPct val="175000"/>
              <a:buBlip>
                <a:blip r:embed="rId6"/>
              </a:buBlip>
            </a:pPr>
            <a:r>
              <a:rPr lang="en-US" sz="2200" dirty="0" smtClean="0">
                <a:solidFill>
                  <a:srgbClr val="00005B"/>
                </a:solidFill>
              </a:rPr>
              <a:t>How </a:t>
            </a:r>
            <a:r>
              <a:rPr lang="en-US" sz="2200" dirty="0">
                <a:solidFill>
                  <a:srgbClr val="00005B"/>
                </a:solidFill>
              </a:rPr>
              <a:t>is it reflected in your Catholic school community?</a:t>
            </a:r>
          </a:p>
          <a:p>
            <a:pPr marL="342900" indent="-342900">
              <a:spcBef>
                <a:spcPts val="600"/>
              </a:spcBef>
              <a:spcAft>
                <a:spcPts val="600"/>
              </a:spcAft>
              <a:buSzPct val="175000"/>
              <a:buBlip>
                <a:blip r:embed="rId6"/>
              </a:buBlip>
            </a:pPr>
            <a:r>
              <a:rPr lang="en-US" sz="2200" dirty="0" smtClean="0">
                <a:solidFill>
                  <a:srgbClr val="00005B"/>
                </a:solidFill>
              </a:rPr>
              <a:t>How </a:t>
            </a:r>
            <a:r>
              <a:rPr lang="en-US" sz="2200" dirty="0">
                <a:solidFill>
                  <a:srgbClr val="00005B"/>
                </a:solidFill>
              </a:rPr>
              <a:t>is it or will it guide your work as an advisory body?</a:t>
            </a:r>
          </a:p>
        </p:txBody>
      </p:sp>
      <p:pic>
        <p:nvPicPr>
          <p:cNvPr id="11" name="Picture 10"/>
          <p:cNvPicPr>
            <a:picLocks noChangeAspect="1"/>
          </p:cNvPicPr>
          <p:nvPr/>
        </p:nvPicPr>
        <p:blipFill>
          <a:blip r:embed="rId7"/>
          <a:stretch>
            <a:fillRect/>
          </a:stretch>
        </p:blipFill>
        <p:spPr>
          <a:xfrm>
            <a:off x="4143308" y="4287568"/>
            <a:ext cx="4666679" cy="2396582"/>
          </a:xfrm>
          <a:prstGeom prst="rect">
            <a:avLst/>
          </a:prstGeom>
        </p:spPr>
      </p:pic>
      <p:pic>
        <p:nvPicPr>
          <p:cNvPr id="12" name="Picture 11" descr="Framework_Principles.eps"/>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49555" y="122518"/>
            <a:ext cx="1660432" cy="1637046"/>
          </a:xfrm>
          <a:prstGeom prst="rect">
            <a:avLst/>
          </a:prstGeom>
        </p:spPr>
      </p:pic>
    </p:spTree>
    <p:extLst>
      <p:ext uri="{BB962C8B-B14F-4D97-AF65-F5344CB8AC3E}">
        <p14:creationId xmlns:p14="http://schemas.microsoft.com/office/powerpoint/2010/main" val="161127899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3" name="TextBox 2"/>
          <p:cNvSpPr txBox="1"/>
          <p:nvPr/>
        </p:nvSpPr>
        <p:spPr>
          <a:xfrm>
            <a:off x="582040" y="1759564"/>
            <a:ext cx="8227947"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 </a:t>
            </a:r>
            <a:r>
              <a:rPr lang="en-US" sz="3200" b="1" dirty="0" smtClean="0">
                <a:solidFill>
                  <a:srgbClr val="FF0000"/>
                </a:solidFill>
                <a:latin typeface="Helvetica"/>
                <a:cs typeface="Helvetica"/>
              </a:rPr>
              <a:t>PRACTICES</a:t>
            </a:r>
            <a:endParaRPr lang="en-US" sz="3200" b="1" dirty="0">
              <a:solidFill>
                <a:srgbClr val="FF0000"/>
              </a:solidFill>
              <a:latin typeface="Helvetica"/>
              <a:cs typeface="Helvetica"/>
            </a:endParaRPr>
          </a:p>
        </p:txBody>
      </p:sp>
      <p:sp>
        <p:nvSpPr>
          <p:cNvPr id="10" name="TextBox 9"/>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pic>
        <p:nvPicPr>
          <p:cNvPr id="4" name="Picture 3" descr="Framework_Practices.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8600" y="2451437"/>
            <a:ext cx="3606800" cy="3556000"/>
          </a:xfrm>
          <a:prstGeom prst="rect">
            <a:avLst/>
          </a:prstGeom>
        </p:spPr>
      </p:pic>
    </p:spTree>
    <p:extLst>
      <p:ext uri="{BB962C8B-B14F-4D97-AF65-F5344CB8AC3E}">
        <p14:creationId xmlns:p14="http://schemas.microsoft.com/office/powerpoint/2010/main" val="211618499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3" name="TextBox 2"/>
          <p:cNvSpPr txBox="1"/>
          <p:nvPr/>
        </p:nvSpPr>
        <p:spPr>
          <a:xfrm>
            <a:off x="582040" y="1759564"/>
            <a:ext cx="8227947"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 </a:t>
            </a:r>
            <a:r>
              <a:rPr lang="en-US" sz="3200" b="1" dirty="0" smtClean="0">
                <a:solidFill>
                  <a:srgbClr val="FF0000"/>
                </a:solidFill>
                <a:latin typeface="Helvetica"/>
                <a:cs typeface="Helvetica"/>
              </a:rPr>
              <a:t>PRACTICES</a:t>
            </a:r>
            <a:endParaRPr lang="en-US" sz="3200" b="1" dirty="0">
              <a:solidFill>
                <a:srgbClr val="FF0000"/>
              </a:solidFill>
              <a:latin typeface="Helvetica"/>
              <a:cs typeface="Helvetica"/>
            </a:endParaRPr>
          </a:p>
        </p:txBody>
      </p:sp>
      <p:sp>
        <p:nvSpPr>
          <p:cNvPr id="10" name="TextBox 9"/>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sp>
        <p:nvSpPr>
          <p:cNvPr id="2" name="Rectangle 1"/>
          <p:cNvSpPr/>
          <p:nvPr/>
        </p:nvSpPr>
        <p:spPr>
          <a:xfrm>
            <a:off x="397815" y="2555857"/>
            <a:ext cx="8614218" cy="3105466"/>
          </a:xfrm>
          <a:prstGeom prst="rect">
            <a:avLst/>
          </a:prstGeom>
        </p:spPr>
        <p:txBody>
          <a:bodyPr wrap="square">
            <a:spAutoFit/>
          </a:bodyPr>
          <a:lstStyle/>
          <a:p>
            <a:pPr>
              <a:spcBef>
                <a:spcPts val="600"/>
              </a:spcBef>
            </a:pPr>
            <a:r>
              <a:rPr lang="en-US" sz="2400" b="1" dirty="0" smtClean="0">
                <a:solidFill>
                  <a:srgbClr val="00005B"/>
                </a:solidFill>
                <a:latin typeface="Helvetica"/>
                <a:cs typeface="Helvetica"/>
              </a:rPr>
              <a:t>An Effective </a:t>
            </a:r>
            <a:r>
              <a:rPr lang="en-US" sz="2400" b="1" dirty="0">
                <a:solidFill>
                  <a:srgbClr val="00005B"/>
                </a:solidFill>
                <a:latin typeface="Helvetica"/>
                <a:cs typeface="Helvetica"/>
              </a:rPr>
              <a:t>Catholic School Advisory </a:t>
            </a:r>
            <a:r>
              <a:rPr lang="en-US" sz="2400" b="1" dirty="0" smtClean="0">
                <a:solidFill>
                  <a:srgbClr val="00005B"/>
                </a:solidFill>
                <a:latin typeface="Helvetica"/>
                <a:cs typeface="Helvetica"/>
              </a:rPr>
              <a:t>Body:</a:t>
            </a:r>
          </a:p>
          <a:p>
            <a:pPr marL="342900" indent="-342900">
              <a:lnSpc>
                <a:spcPct val="120000"/>
              </a:lnSpc>
              <a:spcBef>
                <a:spcPts val="600"/>
              </a:spcBef>
              <a:buSzPct val="176000"/>
              <a:buBlip>
                <a:blip r:embed="rId4"/>
              </a:buBlip>
            </a:pPr>
            <a:r>
              <a:rPr lang="en-US" sz="2300" dirty="0" smtClean="0">
                <a:solidFill>
                  <a:srgbClr val="00005B"/>
                </a:solidFill>
                <a:latin typeface="Helvetica"/>
                <a:cs typeface="Helvetica"/>
              </a:rPr>
              <a:t>Is Faithful </a:t>
            </a:r>
            <a:r>
              <a:rPr lang="en-US" sz="2300" dirty="0">
                <a:solidFill>
                  <a:srgbClr val="00005B"/>
                </a:solidFill>
                <a:latin typeface="Helvetica"/>
                <a:cs typeface="Helvetica"/>
              </a:rPr>
              <a:t>to the mission of Catholic Education and the </a:t>
            </a:r>
            <a:r>
              <a:rPr lang="en-US" sz="2300" dirty="0" smtClean="0">
                <a:solidFill>
                  <a:srgbClr val="00005B"/>
                </a:solidFill>
                <a:latin typeface="Helvetica"/>
                <a:cs typeface="Helvetica"/>
              </a:rPr>
              <a:t>Church</a:t>
            </a:r>
          </a:p>
          <a:p>
            <a:pPr marL="342900" indent="-342900">
              <a:lnSpc>
                <a:spcPct val="120000"/>
              </a:lnSpc>
              <a:buSzPct val="176000"/>
              <a:buBlip>
                <a:blip r:embed="rId4"/>
              </a:buBlip>
            </a:pPr>
            <a:r>
              <a:rPr lang="en-US" sz="2400" dirty="0" smtClean="0">
                <a:solidFill>
                  <a:srgbClr val="00005B"/>
                </a:solidFill>
                <a:latin typeface="Helvetica"/>
                <a:cs typeface="Helvetica"/>
              </a:rPr>
              <a:t>Engages </a:t>
            </a:r>
            <a:r>
              <a:rPr lang="en-US" sz="2400" dirty="0">
                <a:solidFill>
                  <a:srgbClr val="00005B"/>
                </a:solidFill>
                <a:latin typeface="Helvetica"/>
                <a:cs typeface="Helvetica"/>
              </a:rPr>
              <a:t>in learning and well-being partnerships </a:t>
            </a:r>
            <a:endParaRPr lang="en-US" sz="2400" dirty="0" smtClean="0">
              <a:solidFill>
                <a:srgbClr val="00005B"/>
              </a:solidFill>
              <a:latin typeface="Helvetica"/>
              <a:cs typeface="Helvetica"/>
            </a:endParaRPr>
          </a:p>
          <a:p>
            <a:pPr marL="342900" indent="-342900">
              <a:lnSpc>
                <a:spcPct val="120000"/>
              </a:lnSpc>
              <a:buSzPct val="176000"/>
              <a:buBlip>
                <a:blip r:embed="rId4"/>
              </a:buBlip>
            </a:pPr>
            <a:r>
              <a:rPr lang="en-US" sz="2400" dirty="0" smtClean="0">
                <a:solidFill>
                  <a:srgbClr val="00005B"/>
                </a:solidFill>
                <a:latin typeface="Helvetica"/>
                <a:cs typeface="Helvetica"/>
              </a:rPr>
              <a:t>Focuses </a:t>
            </a:r>
            <a:r>
              <a:rPr lang="en-US" sz="2400" dirty="0">
                <a:solidFill>
                  <a:srgbClr val="00005B"/>
                </a:solidFill>
                <a:latin typeface="Helvetica"/>
                <a:cs typeface="Helvetica"/>
              </a:rPr>
              <a:t>on building a learning </a:t>
            </a:r>
            <a:r>
              <a:rPr lang="en-US" sz="2400" dirty="0" smtClean="0">
                <a:solidFill>
                  <a:srgbClr val="00005B"/>
                </a:solidFill>
                <a:latin typeface="Helvetica"/>
                <a:cs typeface="Helvetica"/>
              </a:rPr>
              <a:t>community</a:t>
            </a:r>
          </a:p>
          <a:p>
            <a:pPr marL="342900" indent="-342900">
              <a:lnSpc>
                <a:spcPct val="120000"/>
              </a:lnSpc>
              <a:buSzPct val="176000"/>
              <a:buBlip>
                <a:blip r:embed="rId4"/>
              </a:buBlip>
            </a:pPr>
            <a:r>
              <a:rPr lang="en-US" sz="2400" dirty="0" smtClean="0">
                <a:solidFill>
                  <a:srgbClr val="00005B"/>
                </a:solidFill>
                <a:latin typeface="Helvetica"/>
                <a:cs typeface="Helvetica"/>
              </a:rPr>
              <a:t>Knows </a:t>
            </a:r>
            <a:r>
              <a:rPr lang="en-US" sz="2400" dirty="0">
                <a:solidFill>
                  <a:srgbClr val="00005B"/>
                </a:solidFill>
                <a:latin typeface="Helvetica"/>
                <a:cs typeface="Helvetica"/>
              </a:rPr>
              <a:t>how to know their </a:t>
            </a:r>
            <a:r>
              <a:rPr lang="en-US" sz="2400" dirty="0" smtClean="0">
                <a:solidFill>
                  <a:srgbClr val="00005B"/>
                </a:solidFill>
                <a:latin typeface="Helvetica"/>
                <a:cs typeface="Helvetica"/>
              </a:rPr>
              <a:t>communities</a:t>
            </a:r>
          </a:p>
          <a:p>
            <a:pPr marL="342900" indent="-342900">
              <a:lnSpc>
                <a:spcPct val="120000"/>
              </a:lnSpc>
              <a:buSzPct val="176000"/>
              <a:buBlip>
                <a:blip r:embed="rId4"/>
              </a:buBlip>
            </a:pPr>
            <a:r>
              <a:rPr lang="en-US" sz="2400" dirty="0" smtClean="0">
                <a:solidFill>
                  <a:srgbClr val="00005B"/>
                </a:solidFill>
                <a:latin typeface="Helvetica"/>
                <a:cs typeface="Helvetica"/>
              </a:rPr>
              <a:t>Responds </a:t>
            </a:r>
            <a:r>
              <a:rPr lang="en-US" sz="2400" dirty="0">
                <a:solidFill>
                  <a:srgbClr val="00005B"/>
                </a:solidFill>
                <a:latin typeface="Helvetica"/>
                <a:cs typeface="Helvetica"/>
              </a:rPr>
              <a:t>in meaningful ways</a:t>
            </a:r>
          </a:p>
          <a:p>
            <a:endParaRPr lang="en-US" sz="2400" b="1" dirty="0">
              <a:solidFill>
                <a:srgbClr val="00005B"/>
              </a:solidFill>
              <a:latin typeface="Helvetica"/>
              <a:cs typeface="Helvetica"/>
            </a:endParaRPr>
          </a:p>
        </p:txBody>
      </p:sp>
      <p:pic>
        <p:nvPicPr>
          <p:cNvPr id="8" name="Picture 7" descr="Framework_Practices.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21867" y="228600"/>
            <a:ext cx="1588120" cy="1565752"/>
          </a:xfrm>
          <a:prstGeom prst="rect">
            <a:avLst/>
          </a:prstGeom>
        </p:spPr>
      </p:pic>
    </p:spTree>
    <p:extLst>
      <p:ext uri="{BB962C8B-B14F-4D97-AF65-F5344CB8AC3E}">
        <p14:creationId xmlns:p14="http://schemas.microsoft.com/office/powerpoint/2010/main" val="281186065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3" name="TextBox 2"/>
          <p:cNvSpPr txBox="1"/>
          <p:nvPr/>
        </p:nvSpPr>
        <p:spPr>
          <a:xfrm>
            <a:off x="582040" y="1759564"/>
            <a:ext cx="8227947"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 </a:t>
            </a:r>
            <a:r>
              <a:rPr lang="en-US" sz="3200" b="1" dirty="0" smtClean="0">
                <a:solidFill>
                  <a:srgbClr val="FF0000"/>
                </a:solidFill>
                <a:latin typeface="Helvetica"/>
                <a:cs typeface="Helvetica"/>
              </a:rPr>
              <a:t>PRACTICES</a:t>
            </a:r>
            <a:endParaRPr lang="en-US" sz="3200" b="1" dirty="0">
              <a:solidFill>
                <a:srgbClr val="FF0000"/>
              </a:solidFill>
              <a:latin typeface="Helvetica"/>
              <a:cs typeface="Helvetica"/>
            </a:endParaRPr>
          </a:p>
        </p:txBody>
      </p:sp>
      <p:sp>
        <p:nvSpPr>
          <p:cNvPr id="10" name="TextBox 9"/>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pic>
        <p:nvPicPr>
          <p:cNvPr id="6" name="Picture 5" descr="Reflect.jpg"/>
          <p:cNvPicPr>
            <a:picLocks noChangeAspect="1"/>
          </p:cNvPicPr>
          <p:nvPr/>
        </p:nvPicPr>
        <p:blipFill>
          <a:blip r:embed="rId4">
            <a:extLst>
              <a:ext uri="{BEBA8EAE-BF5A-486C-A8C5-ECC9F3942E4B}">
                <a14:imgProps xmlns:a14="http://schemas.microsoft.com/office/drawing/2010/main">
                  <a14:imgLayer r:embed="rId5">
                    <a14:imgEffect>
                      <a14:backgroundRemoval t="656" b="98361" l="0" r="99000"/>
                    </a14:imgEffect>
                  </a14:imgLayer>
                </a14:imgProps>
              </a:ext>
              <a:ext uri="{28A0092B-C50C-407E-A947-70E740481C1C}">
                <a14:useLocalDpi xmlns:a14="http://schemas.microsoft.com/office/drawing/2010/main" val="0"/>
              </a:ext>
            </a:extLst>
          </a:blip>
          <a:stretch>
            <a:fillRect/>
          </a:stretch>
        </p:blipFill>
        <p:spPr>
          <a:xfrm>
            <a:off x="335455" y="2485708"/>
            <a:ext cx="1618186" cy="1645156"/>
          </a:xfrm>
          <a:prstGeom prst="rect">
            <a:avLst/>
          </a:prstGeom>
        </p:spPr>
      </p:pic>
      <p:pic>
        <p:nvPicPr>
          <p:cNvPr id="4" name="Picture 3"/>
          <p:cNvPicPr>
            <a:picLocks noChangeAspect="1"/>
          </p:cNvPicPr>
          <p:nvPr/>
        </p:nvPicPr>
        <p:blipFill>
          <a:blip r:embed="rId6"/>
          <a:stretch>
            <a:fillRect/>
          </a:stretch>
        </p:blipFill>
        <p:spPr>
          <a:xfrm>
            <a:off x="2068648" y="2485708"/>
            <a:ext cx="6884852" cy="2594292"/>
          </a:xfrm>
          <a:prstGeom prst="rect">
            <a:avLst/>
          </a:prstGeom>
        </p:spPr>
      </p:pic>
      <p:sp>
        <p:nvSpPr>
          <p:cNvPr id="7" name="TextBox 6"/>
          <p:cNvSpPr txBox="1"/>
          <p:nvPr/>
        </p:nvSpPr>
        <p:spPr>
          <a:xfrm>
            <a:off x="335455" y="4651047"/>
            <a:ext cx="7680265" cy="1323439"/>
          </a:xfrm>
          <a:prstGeom prst="rect">
            <a:avLst/>
          </a:prstGeom>
          <a:noFill/>
        </p:spPr>
        <p:txBody>
          <a:bodyPr wrap="square" rtlCol="0">
            <a:spAutoFit/>
          </a:bodyPr>
          <a:lstStyle/>
          <a:p>
            <a:pPr marL="342900" indent="-342900">
              <a:spcBef>
                <a:spcPts val="600"/>
              </a:spcBef>
              <a:spcAft>
                <a:spcPts val="600"/>
              </a:spcAft>
              <a:buSzPct val="176000"/>
              <a:buBlip>
                <a:blip r:embed="rId7"/>
              </a:buBlip>
            </a:pPr>
            <a:r>
              <a:rPr lang="en-US" sz="2000" dirty="0" smtClean="0">
                <a:solidFill>
                  <a:srgbClr val="00005B"/>
                </a:solidFill>
                <a:latin typeface="Helvetica"/>
                <a:cs typeface="Helvetica"/>
              </a:rPr>
              <a:t>What do these words evoke for you personally or as a group?</a:t>
            </a:r>
          </a:p>
          <a:p>
            <a:pPr marL="342900" indent="-342900">
              <a:spcBef>
                <a:spcPts val="600"/>
              </a:spcBef>
              <a:spcAft>
                <a:spcPts val="600"/>
              </a:spcAft>
              <a:buSzPct val="176000"/>
              <a:buBlip>
                <a:blip r:embed="rId7"/>
              </a:buBlip>
            </a:pPr>
            <a:r>
              <a:rPr lang="en-US" sz="2000" dirty="0" smtClean="0">
                <a:solidFill>
                  <a:srgbClr val="00005B"/>
                </a:solidFill>
                <a:latin typeface="Helvetica"/>
                <a:cs typeface="Helvetica"/>
              </a:rPr>
              <a:t>In what ways are these core practices evident in your work?</a:t>
            </a:r>
          </a:p>
          <a:p>
            <a:pPr marL="342900" indent="-342900">
              <a:spcBef>
                <a:spcPts val="600"/>
              </a:spcBef>
              <a:spcAft>
                <a:spcPts val="600"/>
              </a:spcAft>
              <a:buSzPct val="176000"/>
              <a:buBlip>
                <a:blip r:embed="rId7"/>
              </a:buBlip>
            </a:pPr>
            <a:r>
              <a:rPr lang="en-US" sz="2000" dirty="0" smtClean="0">
                <a:solidFill>
                  <a:srgbClr val="00005B"/>
                </a:solidFill>
                <a:latin typeface="Helvetica"/>
                <a:cs typeface="Helvetica"/>
              </a:rPr>
              <a:t>What could we be doing differently?</a:t>
            </a:r>
            <a:endParaRPr lang="en-US" sz="2000" dirty="0">
              <a:solidFill>
                <a:srgbClr val="00005B"/>
              </a:solidFill>
              <a:latin typeface="Helvetica"/>
              <a:cs typeface="Helvetica"/>
            </a:endParaRPr>
          </a:p>
        </p:txBody>
      </p:sp>
      <p:pic>
        <p:nvPicPr>
          <p:cNvPr id="9" name="Picture 8" descr="Framework_Practices.eps"/>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21867" y="228600"/>
            <a:ext cx="1588120" cy="1565752"/>
          </a:xfrm>
          <a:prstGeom prst="rect">
            <a:avLst/>
          </a:prstGeom>
        </p:spPr>
      </p:pic>
    </p:spTree>
    <p:extLst>
      <p:ext uri="{BB962C8B-B14F-4D97-AF65-F5344CB8AC3E}">
        <p14:creationId xmlns:p14="http://schemas.microsoft.com/office/powerpoint/2010/main" val="130705728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2" name="TextBox 1"/>
          <p:cNvSpPr txBox="1"/>
          <p:nvPr/>
        </p:nvSpPr>
        <p:spPr>
          <a:xfrm>
            <a:off x="595269" y="1772794"/>
            <a:ext cx="7963383" cy="3767185"/>
          </a:xfrm>
          <a:prstGeom prst="rect">
            <a:avLst/>
          </a:prstGeom>
          <a:noFill/>
        </p:spPr>
        <p:txBody>
          <a:bodyPr wrap="square" rtlCol="0">
            <a:spAutoFit/>
          </a:bodyPr>
          <a:lstStyle/>
          <a:p>
            <a:pPr>
              <a:lnSpc>
                <a:spcPct val="120000"/>
              </a:lnSpc>
            </a:pPr>
            <a:endParaRPr lang="en-US" sz="2000" dirty="0">
              <a:solidFill>
                <a:srgbClr val="00005B"/>
              </a:solidFill>
              <a:latin typeface="Helvetica"/>
              <a:cs typeface="Helvetica"/>
            </a:endParaRPr>
          </a:p>
          <a:p>
            <a:pPr>
              <a:lnSpc>
                <a:spcPct val="120000"/>
              </a:lnSpc>
            </a:pPr>
            <a:r>
              <a:rPr lang="en-US" sz="2400" b="1" i="1" dirty="0" smtClean="0">
                <a:solidFill>
                  <a:srgbClr val="00005B"/>
                </a:solidFill>
                <a:latin typeface="Helvetica"/>
                <a:cs typeface="Helvetica"/>
              </a:rPr>
              <a:t>Better Together</a:t>
            </a:r>
            <a:r>
              <a:rPr lang="en-US" sz="2400" b="1" dirty="0" smtClean="0">
                <a:solidFill>
                  <a:srgbClr val="00005B"/>
                </a:solidFill>
                <a:latin typeface="Helvetica"/>
                <a:cs typeface="Helvetica"/>
              </a:rPr>
              <a:t> aims </a:t>
            </a:r>
            <a:r>
              <a:rPr lang="en-US" sz="2400" b="1" dirty="0">
                <a:solidFill>
                  <a:srgbClr val="00005B"/>
                </a:solidFill>
                <a:latin typeface="Helvetica"/>
                <a:cs typeface="Helvetica"/>
              </a:rPr>
              <a:t>to provide a framework that</a:t>
            </a:r>
            <a:r>
              <a:rPr lang="en-US" sz="2400" b="1" dirty="0" smtClean="0">
                <a:solidFill>
                  <a:srgbClr val="00005B"/>
                </a:solidFill>
                <a:latin typeface="Helvetica"/>
                <a:cs typeface="Helvetica"/>
              </a:rPr>
              <a:t>:</a:t>
            </a:r>
          </a:p>
          <a:p>
            <a:pPr>
              <a:lnSpc>
                <a:spcPct val="120000"/>
              </a:lnSpc>
            </a:pPr>
            <a:endParaRPr lang="en-US" sz="2000" dirty="0">
              <a:solidFill>
                <a:srgbClr val="00005B"/>
              </a:solidFill>
              <a:latin typeface="Helvetica"/>
              <a:cs typeface="Helvetica"/>
            </a:endParaRPr>
          </a:p>
          <a:p>
            <a:pPr marL="285750" indent="-285750">
              <a:lnSpc>
                <a:spcPct val="120000"/>
              </a:lnSpc>
              <a:buSzPct val="170000"/>
              <a:buBlip>
                <a:blip r:embed="rId4"/>
              </a:buBlip>
            </a:pPr>
            <a:r>
              <a:rPr lang="en-US" sz="2000" dirty="0">
                <a:solidFill>
                  <a:srgbClr val="00005B"/>
                </a:solidFill>
                <a:latin typeface="Helvetica"/>
                <a:cs typeface="Helvetica"/>
              </a:rPr>
              <a:t>Is evidence-based </a:t>
            </a:r>
          </a:p>
          <a:p>
            <a:pPr marL="285750" indent="-285750">
              <a:lnSpc>
                <a:spcPct val="120000"/>
              </a:lnSpc>
              <a:buSzPct val="170000"/>
              <a:buBlip>
                <a:blip r:embed="rId4"/>
              </a:buBlip>
            </a:pPr>
            <a:r>
              <a:rPr lang="en-US" sz="2000" dirty="0">
                <a:solidFill>
                  <a:srgbClr val="00005B"/>
                </a:solidFill>
                <a:latin typeface="Helvetica"/>
                <a:cs typeface="Helvetica"/>
              </a:rPr>
              <a:t>Can be adapted to various local contexts and advisory body </a:t>
            </a:r>
            <a:r>
              <a:rPr lang="en-US" sz="2000" dirty="0" smtClean="0">
                <a:solidFill>
                  <a:srgbClr val="00005B"/>
                </a:solidFill>
                <a:latin typeface="Helvetica"/>
                <a:cs typeface="Helvetica"/>
              </a:rPr>
              <a:t>structures</a:t>
            </a:r>
            <a:endParaRPr lang="en-US" sz="2000" dirty="0">
              <a:solidFill>
                <a:srgbClr val="00005B"/>
              </a:solidFill>
              <a:latin typeface="Helvetica"/>
              <a:cs typeface="Helvetica"/>
            </a:endParaRPr>
          </a:p>
          <a:p>
            <a:pPr marL="285750" indent="-285750">
              <a:lnSpc>
                <a:spcPct val="120000"/>
              </a:lnSpc>
              <a:buSzPct val="170000"/>
              <a:buBlip>
                <a:blip r:embed="rId4"/>
              </a:buBlip>
            </a:pPr>
            <a:r>
              <a:rPr lang="en-US" sz="2000" dirty="0">
                <a:solidFill>
                  <a:srgbClr val="00005B"/>
                </a:solidFill>
                <a:latin typeface="Helvetica"/>
                <a:cs typeface="Helvetica"/>
              </a:rPr>
              <a:t>Reflects the importance of strong partnerships between parish, home and school </a:t>
            </a:r>
            <a:r>
              <a:rPr lang="en-US" sz="2000" dirty="0" smtClean="0">
                <a:solidFill>
                  <a:srgbClr val="00005B"/>
                </a:solidFill>
                <a:latin typeface="Helvetica"/>
                <a:cs typeface="Helvetica"/>
              </a:rPr>
              <a:t>in </a:t>
            </a:r>
            <a:r>
              <a:rPr lang="en-US" sz="2000" dirty="0">
                <a:solidFill>
                  <a:srgbClr val="00005B"/>
                </a:solidFill>
                <a:latin typeface="Helvetica"/>
                <a:cs typeface="Helvetica"/>
              </a:rPr>
              <a:t>supporting faith development, learning and well-</a:t>
            </a:r>
            <a:r>
              <a:rPr lang="en-US" sz="2000" dirty="0" smtClean="0">
                <a:solidFill>
                  <a:srgbClr val="00005B"/>
                </a:solidFill>
                <a:latin typeface="Helvetica"/>
                <a:cs typeface="Helvetica"/>
              </a:rPr>
              <a:t>being of students, staff and families</a:t>
            </a:r>
            <a:endParaRPr lang="en-US" sz="2000" dirty="0">
              <a:solidFill>
                <a:srgbClr val="00005B"/>
              </a:solidFill>
              <a:latin typeface="Helvetica"/>
              <a:cs typeface="Helvetica"/>
            </a:endParaRPr>
          </a:p>
          <a:p>
            <a:endParaRPr lang="en-US" dirty="0">
              <a:solidFill>
                <a:srgbClr val="00005B"/>
              </a:solidFill>
            </a:endParaRPr>
          </a:p>
        </p:txBody>
      </p:sp>
      <p:sp>
        <p:nvSpPr>
          <p:cNvPr id="7" name="TextBox 6"/>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spTree>
    <p:extLst>
      <p:ext uri="{BB962C8B-B14F-4D97-AF65-F5344CB8AC3E}">
        <p14:creationId xmlns:p14="http://schemas.microsoft.com/office/powerpoint/2010/main" val="2841418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2" name="TextBox 1"/>
          <p:cNvSpPr txBox="1"/>
          <p:nvPr/>
        </p:nvSpPr>
        <p:spPr>
          <a:xfrm>
            <a:off x="978887" y="2545813"/>
            <a:ext cx="7116777" cy="4191917"/>
          </a:xfrm>
          <a:prstGeom prst="rect">
            <a:avLst/>
          </a:prstGeom>
          <a:noFill/>
        </p:spPr>
        <p:txBody>
          <a:bodyPr wrap="square" rtlCol="0">
            <a:spAutoFit/>
          </a:bodyPr>
          <a:lstStyle/>
          <a:p>
            <a:pPr>
              <a:lnSpc>
                <a:spcPct val="120000"/>
              </a:lnSpc>
            </a:pPr>
            <a:r>
              <a:rPr lang="en-US" sz="2400" b="1" dirty="0" smtClean="0">
                <a:solidFill>
                  <a:srgbClr val="00005B"/>
                </a:solidFill>
                <a:latin typeface="Helvetica"/>
                <a:cs typeface="Helvetica"/>
              </a:rPr>
              <a:t>In short:</a:t>
            </a:r>
          </a:p>
          <a:p>
            <a:pPr>
              <a:lnSpc>
                <a:spcPct val="120000"/>
              </a:lnSpc>
            </a:pPr>
            <a:endParaRPr lang="en-US" sz="2000" dirty="0" smtClean="0">
              <a:solidFill>
                <a:srgbClr val="00005B"/>
              </a:solidFill>
              <a:latin typeface="Helvetica"/>
              <a:cs typeface="Helvetica"/>
            </a:endParaRPr>
          </a:p>
          <a:p>
            <a:pPr>
              <a:lnSpc>
                <a:spcPct val="120000"/>
              </a:lnSpc>
            </a:pPr>
            <a:r>
              <a:rPr lang="en-US" sz="2000" dirty="0">
                <a:solidFill>
                  <a:srgbClr val="00005B"/>
                </a:solidFill>
                <a:latin typeface="Helvetica"/>
                <a:cs typeface="Helvetica"/>
              </a:rPr>
              <a:t>Church documents tell us ...  </a:t>
            </a:r>
            <a:endParaRPr lang="en-US" sz="2000" dirty="0" smtClean="0">
              <a:solidFill>
                <a:srgbClr val="00005B"/>
              </a:solidFill>
              <a:latin typeface="Helvetica"/>
              <a:cs typeface="Helvetica"/>
            </a:endParaRPr>
          </a:p>
          <a:p>
            <a:pPr>
              <a:lnSpc>
                <a:spcPct val="120000"/>
              </a:lnSpc>
            </a:pPr>
            <a:r>
              <a:rPr lang="en-US" sz="2000" dirty="0" smtClean="0">
                <a:solidFill>
                  <a:srgbClr val="00005B"/>
                </a:solidFill>
                <a:latin typeface="Helvetica"/>
                <a:cs typeface="Helvetica"/>
              </a:rPr>
              <a:t>The </a:t>
            </a:r>
            <a:r>
              <a:rPr lang="en-US" sz="2000" dirty="0">
                <a:solidFill>
                  <a:srgbClr val="00005B"/>
                </a:solidFill>
                <a:latin typeface="Helvetica"/>
                <a:cs typeface="Helvetica"/>
              </a:rPr>
              <a:t>research demonstrates ...</a:t>
            </a:r>
            <a:br>
              <a:rPr lang="en-US" sz="2000" dirty="0">
                <a:solidFill>
                  <a:srgbClr val="00005B"/>
                </a:solidFill>
                <a:latin typeface="Helvetica"/>
                <a:cs typeface="Helvetica"/>
              </a:rPr>
            </a:br>
            <a:r>
              <a:rPr lang="en-US" sz="2000" dirty="0" smtClean="0">
                <a:solidFill>
                  <a:srgbClr val="00005B"/>
                </a:solidFill>
                <a:latin typeface="Helvetica"/>
                <a:cs typeface="Helvetica"/>
              </a:rPr>
              <a:t>Practice </a:t>
            </a:r>
            <a:r>
              <a:rPr lang="en-US" sz="2000" dirty="0">
                <a:solidFill>
                  <a:srgbClr val="00005B"/>
                </a:solidFill>
                <a:latin typeface="Helvetica"/>
                <a:cs typeface="Helvetica"/>
              </a:rPr>
              <a:t>shows us ... </a:t>
            </a:r>
            <a:endParaRPr lang="en-US" sz="2000" dirty="0" smtClean="0">
              <a:solidFill>
                <a:srgbClr val="00005B"/>
              </a:solidFill>
              <a:latin typeface="Helvetica"/>
              <a:cs typeface="Helvetica"/>
            </a:endParaRPr>
          </a:p>
          <a:p>
            <a:pPr>
              <a:lnSpc>
                <a:spcPct val="120000"/>
              </a:lnSpc>
            </a:pPr>
            <a:endParaRPr lang="en-US" sz="2000" dirty="0" smtClean="0">
              <a:solidFill>
                <a:srgbClr val="00005B"/>
              </a:solidFill>
              <a:latin typeface="Helvetica"/>
              <a:cs typeface="Helvetica"/>
            </a:endParaRPr>
          </a:p>
          <a:p>
            <a:pPr>
              <a:lnSpc>
                <a:spcPct val="120000"/>
              </a:lnSpc>
            </a:pPr>
            <a:r>
              <a:rPr lang="en-US" sz="2400" b="1" dirty="0" smtClean="0">
                <a:solidFill>
                  <a:srgbClr val="00005B"/>
                </a:solidFill>
                <a:latin typeface="Helvetica"/>
                <a:cs typeface="Helvetica"/>
              </a:rPr>
              <a:t>We </a:t>
            </a:r>
            <a:r>
              <a:rPr lang="en-US" sz="2400" b="1" i="1" dirty="0">
                <a:solidFill>
                  <a:srgbClr val="00005B"/>
                </a:solidFill>
                <a:latin typeface="Helvetica"/>
                <a:cs typeface="Helvetica"/>
              </a:rPr>
              <a:t>are </a:t>
            </a:r>
            <a:r>
              <a:rPr lang="en-US" sz="2400" b="1" dirty="0">
                <a:solidFill>
                  <a:srgbClr val="00005B"/>
                </a:solidFill>
                <a:latin typeface="Helvetica"/>
                <a:cs typeface="Helvetica"/>
              </a:rPr>
              <a:t>better together.</a:t>
            </a:r>
            <a:br>
              <a:rPr lang="en-US" sz="2400" b="1" dirty="0">
                <a:solidFill>
                  <a:srgbClr val="00005B"/>
                </a:solidFill>
                <a:latin typeface="Helvetica"/>
                <a:cs typeface="Helvetica"/>
              </a:rPr>
            </a:br>
            <a:endParaRPr lang="en-US" sz="2400" b="1" dirty="0">
              <a:solidFill>
                <a:srgbClr val="00005B"/>
              </a:solidFill>
              <a:latin typeface="Helvetica"/>
              <a:cs typeface="Helvetica"/>
            </a:endParaRPr>
          </a:p>
          <a:p>
            <a:pPr>
              <a:lnSpc>
                <a:spcPct val="120000"/>
              </a:lnSpc>
            </a:pPr>
            <a:endParaRPr lang="en-US" sz="2000" dirty="0" smtClean="0">
              <a:solidFill>
                <a:srgbClr val="00005B"/>
              </a:solidFill>
              <a:latin typeface="Helvetica"/>
              <a:cs typeface="Helvetica"/>
            </a:endParaRPr>
          </a:p>
          <a:p>
            <a:endParaRPr lang="en-US" dirty="0" smtClean="0">
              <a:solidFill>
                <a:srgbClr val="00005B"/>
              </a:solidFill>
            </a:endParaRPr>
          </a:p>
          <a:p>
            <a:endParaRPr lang="en-US" dirty="0">
              <a:solidFill>
                <a:srgbClr val="00005B"/>
              </a:solidFill>
            </a:endParaRPr>
          </a:p>
        </p:txBody>
      </p:sp>
      <p:sp>
        <p:nvSpPr>
          <p:cNvPr id="3" name="TextBox 2"/>
          <p:cNvSpPr txBox="1"/>
          <p:nvPr/>
        </p:nvSpPr>
        <p:spPr>
          <a:xfrm>
            <a:off x="582041" y="1759564"/>
            <a:ext cx="6905126" cy="584776"/>
          </a:xfrm>
          <a:prstGeom prst="rect">
            <a:avLst/>
          </a:prstGeom>
          <a:noFill/>
        </p:spPr>
        <p:txBody>
          <a:bodyPr wrap="square" rtlCol="0">
            <a:spAutoFit/>
          </a:bodyPr>
          <a:lstStyle/>
          <a:p>
            <a:r>
              <a:rPr lang="en-US" sz="3200" b="1" dirty="0" smtClean="0">
                <a:solidFill>
                  <a:srgbClr val="4A452A"/>
                </a:solidFill>
                <a:latin typeface="Helvetica"/>
                <a:cs typeface="Helvetica"/>
              </a:rPr>
              <a:t>Why </a:t>
            </a:r>
            <a:r>
              <a:rPr lang="en-US" sz="3200" b="1" i="1" dirty="0" smtClean="0">
                <a:solidFill>
                  <a:srgbClr val="4A452A"/>
                </a:solidFill>
                <a:latin typeface="Helvetica"/>
                <a:cs typeface="Helvetica"/>
              </a:rPr>
              <a:t>Better Together</a:t>
            </a:r>
            <a:r>
              <a:rPr lang="en-US" sz="3200" b="1" dirty="0" smtClean="0">
                <a:solidFill>
                  <a:srgbClr val="4A452A"/>
                </a:solidFill>
                <a:latin typeface="Helvetica"/>
                <a:cs typeface="Helvetica"/>
              </a:rPr>
              <a:t>?</a:t>
            </a:r>
            <a:endParaRPr lang="en-US" sz="3200" b="1" dirty="0">
              <a:solidFill>
                <a:srgbClr val="4A452A"/>
              </a:solidFill>
              <a:latin typeface="Helvetica"/>
              <a:cs typeface="Helvetica"/>
            </a:endParaRPr>
          </a:p>
        </p:txBody>
      </p:sp>
      <p:sp>
        <p:nvSpPr>
          <p:cNvPr id="7" name="TextBox 6"/>
          <p:cNvSpPr txBox="1"/>
          <p:nvPr/>
        </p:nvSpPr>
        <p:spPr>
          <a:xfrm>
            <a:off x="5287159" y="2693642"/>
            <a:ext cx="3416573" cy="3170099"/>
          </a:xfrm>
          <a:prstGeom prst="rect">
            <a:avLst/>
          </a:prstGeom>
          <a:solidFill>
            <a:schemeClr val="bg2">
              <a:lumMod val="75000"/>
            </a:schemeClr>
          </a:solidFill>
        </p:spPr>
        <p:txBody>
          <a:bodyPr wrap="square" rtlCol="0">
            <a:spAutoFit/>
          </a:bodyPr>
          <a:lstStyle/>
          <a:p>
            <a:endParaRPr lang="en-US" sz="2000" dirty="0" smtClean="0">
              <a:solidFill>
                <a:schemeClr val="bg2">
                  <a:lumMod val="25000"/>
                </a:schemeClr>
              </a:solidFill>
              <a:latin typeface="Helvetica"/>
              <a:cs typeface="Helvetica"/>
            </a:endParaRPr>
          </a:p>
          <a:p>
            <a:r>
              <a:rPr lang="en-US" sz="2000" dirty="0" smtClean="0">
                <a:solidFill>
                  <a:schemeClr val="bg2">
                    <a:lumMod val="25000"/>
                  </a:schemeClr>
                </a:solidFill>
                <a:latin typeface="Helvetica"/>
                <a:cs typeface="Helvetica"/>
              </a:rPr>
              <a:t>When </a:t>
            </a:r>
            <a:r>
              <a:rPr lang="en-US" sz="2000" dirty="0">
                <a:solidFill>
                  <a:schemeClr val="bg2">
                    <a:lumMod val="25000"/>
                  </a:schemeClr>
                </a:solidFill>
                <a:latin typeface="Helvetica"/>
                <a:cs typeface="Helvetica"/>
              </a:rPr>
              <a:t>principals, teachers and parents work together to build a culture of shared leadership and responsibility for student faith formation, learning and well-being, </a:t>
            </a:r>
            <a:r>
              <a:rPr lang="en-US" sz="2000" dirty="0" smtClean="0">
                <a:solidFill>
                  <a:schemeClr val="bg2">
                    <a:lumMod val="25000"/>
                  </a:schemeClr>
                </a:solidFill>
                <a:latin typeface="Helvetica"/>
                <a:cs typeface="Helvetica"/>
              </a:rPr>
              <a:t>purpose and mission of the school can truly be </a:t>
            </a:r>
            <a:r>
              <a:rPr lang="en-US" sz="2000" dirty="0" err="1" smtClean="0">
                <a:solidFill>
                  <a:schemeClr val="bg2">
                    <a:lumMod val="25000"/>
                  </a:schemeClr>
                </a:solidFill>
                <a:latin typeface="Helvetica"/>
                <a:cs typeface="Helvetica"/>
              </a:rPr>
              <a:t>realised</a:t>
            </a:r>
            <a:r>
              <a:rPr lang="en-US" sz="2000" dirty="0" smtClean="0">
                <a:solidFill>
                  <a:schemeClr val="bg2">
                    <a:lumMod val="25000"/>
                  </a:schemeClr>
                </a:solidFill>
                <a:latin typeface="Helvetica"/>
                <a:cs typeface="Helvetica"/>
              </a:rPr>
              <a:t>. </a:t>
            </a:r>
          </a:p>
          <a:p>
            <a:endParaRPr lang="en-US" sz="2000" dirty="0" smtClean="0">
              <a:solidFill>
                <a:schemeClr val="bg2">
                  <a:lumMod val="25000"/>
                </a:schemeClr>
              </a:solidFill>
              <a:latin typeface="Helvetica"/>
              <a:cs typeface="Helvetica"/>
            </a:endParaRPr>
          </a:p>
        </p:txBody>
      </p:sp>
      <p:sp>
        <p:nvSpPr>
          <p:cNvPr id="9" name="TextBox 8"/>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spTree>
    <p:extLst>
      <p:ext uri="{BB962C8B-B14F-4D97-AF65-F5344CB8AC3E}">
        <p14:creationId xmlns:p14="http://schemas.microsoft.com/office/powerpoint/2010/main" val="558138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2" name="TextBox 1"/>
          <p:cNvSpPr txBox="1"/>
          <p:nvPr/>
        </p:nvSpPr>
        <p:spPr>
          <a:xfrm>
            <a:off x="410075" y="2344340"/>
            <a:ext cx="8598336" cy="2751523"/>
          </a:xfrm>
          <a:prstGeom prst="rect">
            <a:avLst/>
          </a:prstGeom>
          <a:noFill/>
        </p:spPr>
        <p:txBody>
          <a:bodyPr wrap="square" rtlCol="0">
            <a:spAutoFit/>
          </a:bodyPr>
          <a:lstStyle/>
          <a:p>
            <a:pPr>
              <a:lnSpc>
                <a:spcPct val="120000"/>
              </a:lnSpc>
            </a:pPr>
            <a:r>
              <a:rPr lang="en-US" sz="2000" dirty="0">
                <a:latin typeface="Helvetica"/>
                <a:cs typeface="Helvetica"/>
              </a:rPr>
              <a:t>Central to the resource is a framework comprising four key dimensions</a:t>
            </a:r>
            <a:r>
              <a:rPr lang="en-US" sz="2000" dirty="0" smtClean="0">
                <a:latin typeface="Helvetica"/>
                <a:cs typeface="Helvetica"/>
              </a:rPr>
              <a:t>:</a:t>
            </a:r>
          </a:p>
          <a:p>
            <a:pPr>
              <a:lnSpc>
                <a:spcPct val="120000"/>
              </a:lnSpc>
            </a:pPr>
            <a:endParaRPr lang="en-US" sz="900" dirty="0" smtClean="0">
              <a:latin typeface="Helvetica"/>
              <a:cs typeface="Helvetica"/>
            </a:endParaRPr>
          </a:p>
          <a:p>
            <a:pPr algn="ctr">
              <a:lnSpc>
                <a:spcPct val="120000"/>
              </a:lnSpc>
              <a:buSzPct val="173000"/>
            </a:pPr>
            <a:r>
              <a:rPr lang="en-US" sz="3600" b="1" dirty="0" smtClean="0">
                <a:solidFill>
                  <a:schemeClr val="accent3">
                    <a:lumMod val="75000"/>
                  </a:schemeClr>
                </a:solidFill>
                <a:latin typeface="Arial Narrow"/>
                <a:cs typeface="Arial Narrow"/>
              </a:rPr>
              <a:t>People</a:t>
            </a:r>
            <a:r>
              <a:rPr lang="en-US" sz="3600" b="1" dirty="0">
                <a:latin typeface="Arial Narrow"/>
                <a:cs typeface="Arial Narrow"/>
              </a:rPr>
              <a:t> </a:t>
            </a:r>
            <a:r>
              <a:rPr lang="en-US" sz="3600" b="1" dirty="0" smtClean="0">
                <a:latin typeface="Arial Narrow"/>
                <a:cs typeface="Arial Narrow"/>
              </a:rPr>
              <a:t>   </a:t>
            </a:r>
            <a:r>
              <a:rPr lang="en-US" sz="3600" b="1" dirty="0" smtClean="0">
                <a:solidFill>
                  <a:srgbClr val="3AA3CF"/>
                </a:solidFill>
                <a:latin typeface="Arial Narrow"/>
                <a:cs typeface="Arial Narrow"/>
              </a:rPr>
              <a:t>Principles   </a:t>
            </a:r>
            <a:r>
              <a:rPr lang="en-US" sz="3600" b="1" dirty="0" smtClean="0">
                <a:solidFill>
                  <a:srgbClr val="FF0000"/>
                </a:solidFill>
                <a:latin typeface="Arial Narrow"/>
                <a:cs typeface="Arial Narrow"/>
              </a:rPr>
              <a:t>Practices</a:t>
            </a:r>
            <a:r>
              <a:rPr lang="en-US" sz="3600" b="1" dirty="0" smtClean="0">
                <a:latin typeface="Arial Narrow"/>
                <a:cs typeface="Arial Narrow"/>
              </a:rPr>
              <a:t>   </a:t>
            </a:r>
            <a:r>
              <a:rPr lang="en-US" sz="3600" b="1" dirty="0" smtClean="0">
                <a:solidFill>
                  <a:srgbClr val="D5D500"/>
                </a:solidFill>
                <a:latin typeface="Arial Narrow"/>
                <a:cs typeface="Arial Narrow"/>
              </a:rPr>
              <a:t> [Resources]</a:t>
            </a:r>
            <a:endParaRPr lang="en-US" sz="3600" b="1" dirty="0">
              <a:latin typeface="Arial Narrow"/>
              <a:cs typeface="Arial Narrow"/>
            </a:endParaRPr>
          </a:p>
          <a:p>
            <a:pPr>
              <a:lnSpc>
                <a:spcPct val="120000"/>
              </a:lnSpc>
            </a:pPr>
            <a:endParaRPr lang="en-US" sz="900" dirty="0" smtClean="0">
              <a:latin typeface="Helvetica"/>
              <a:cs typeface="Helvetica"/>
            </a:endParaRPr>
          </a:p>
          <a:p>
            <a:pPr>
              <a:lnSpc>
                <a:spcPct val="120000"/>
              </a:lnSpc>
            </a:pPr>
            <a:r>
              <a:rPr lang="en-US" sz="1400" dirty="0" smtClean="0">
                <a:latin typeface="Helvetica"/>
                <a:cs typeface="Helvetica"/>
              </a:rPr>
              <a:t>You can work </a:t>
            </a:r>
            <a:r>
              <a:rPr lang="en-US" sz="1400" dirty="0">
                <a:latin typeface="Helvetica"/>
                <a:cs typeface="Helvetica"/>
              </a:rPr>
              <a:t>through the dimensions sequentially or access each dimension individually as needed.</a:t>
            </a:r>
            <a:r>
              <a:rPr lang="en-US" sz="2000" dirty="0">
                <a:latin typeface="Helvetica"/>
                <a:cs typeface="Helvetica"/>
              </a:rPr>
              <a:t> </a:t>
            </a:r>
          </a:p>
          <a:p>
            <a:pPr>
              <a:lnSpc>
                <a:spcPct val="120000"/>
              </a:lnSpc>
            </a:pPr>
            <a:endParaRPr lang="en-US" sz="2000" dirty="0" smtClean="0">
              <a:solidFill>
                <a:srgbClr val="00005B"/>
              </a:solidFill>
              <a:latin typeface="Helvetica"/>
              <a:cs typeface="Helvetica"/>
            </a:endParaRPr>
          </a:p>
          <a:p>
            <a:endParaRPr lang="en-US" dirty="0" smtClean="0">
              <a:solidFill>
                <a:srgbClr val="00005B"/>
              </a:solidFill>
            </a:endParaRPr>
          </a:p>
          <a:p>
            <a:endParaRPr lang="en-US" dirty="0">
              <a:solidFill>
                <a:srgbClr val="00005B"/>
              </a:solidFill>
            </a:endParaRPr>
          </a:p>
        </p:txBody>
      </p:sp>
      <p:sp>
        <p:nvSpPr>
          <p:cNvPr id="3" name="TextBox 2"/>
          <p:cNvSpPr txBox="1"/>
          <p:nvPr/>
        </p:nvSpPr>
        <p:spPr>
          <a:xfrm>
            <a:off x="410075" y="1759564"/>
            <a:ext cx="6905126"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a:t>
            </a:r>
            <a:endParaRPr lang="en-US" sz="3200" b="1" dirty="0">
              <a:solidFill>
                <a:srgbClr val="4A452A"/>
              </a:solidFill>
              <a:latin typeface="Helvetica"/>
              <a:cs typeface="Helvetica"/>
            </a:endParaRPr>
          </a:p>
        </p:txBody>
      </p:sp>
      <p:pic>
        <p:nvPicPr>
          <p:cNvPr id="4" name="Picture 3"/>
          <p:cNvPicPr>
            <a:picLocks noChangeAspect="1"/>
          </p:cNvPicPr>
          <p:nvPr/>
        </p:nvPicPr>
        <p:blipFill>
          <a:blip r:embed="rId4"/>
          <a:stretch>
            <a:fillRect/>
          </a:stretch>
        </p:blipFill>
        <p:spPr>
          <a:xfrm>
            <a:off x="1851949" y="4082783"/>
            <a:ext cx="7300043" cy="2433348"/>
          </a:xfrm>
          <a:prstGeom prst="rect">
            <a:avLst/>
          </a:prstGeom>
        </p:spPr>
      </p:pic>
      <p:sp>
        <p:nvSpPr>
          <p:cNvPr id="7" name="TextBox 6"/>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spTree>
    <p:extLst>
      <p:ext uri="{BB962C8B-B14F-4D97-AF65-F5344CB8AC3E}">
        <p14:creationId xmlns:p14="http://schemas.microsoft.com/office/powerpoint/2010/main" val="303436755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3" name="TextBox 2"/>
          <p:cNvSpPr txBox="1"/>
          <p:nvPr/>
        </p:nvSpPr>
        <p:spPr>
          <a:xfrm>
            <a:off x="582040" y="1759564"/>
            <a:ext cx="8561959"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 </a:t>
            </a:r>
          </a:p>
        </p:txBody>
      </p:sp>
      <p:sp>
        <p:nvSpPr>
          <p:cNvPr id="10" name="TextBox 9"/>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pic>
        <p:nvPicPr>
          <p:cNvPr id="11" name="Picture 10" descr="Framework_Catholic.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8692" y="2544206"/>
            <a:ext cx="4238256" cy="8841779"/>
          </a:xfrm>
          <a:prstGeom prst="rect">
            <a:avLst/>
          </a:prstGeom>
        </p:spPr>
      </p:pic>
      <p:sp>
        <p:nvSpPr>
          <p:cNvPr id="12" name="TextBox 11"/>
          <p:cNvSpPr txBox="1"/>
          <p:nvPr/>
        </p:nvSpPr>
        <p:spPr>
          <a:xfrm>
            <a:off x="1111170" y="4828879"/>
            <a:ext cx="6375997" cy="830997"/>
          </a:xfrm>
          <a:prstGeom prst="rect">
            <a:avLst/>
          </a:prstGeom>
          <a:noFill/>
        </p:spPr>
        <p:txBody>
          <a:bodyPr wrap="square" rtlCol="0">
            <a:spAutoFit/>
          </a:bodyPr>
          <a:lstStyle/>
          <a:p>
            <a:pPr algn="ctr"/>
            <a:r>
              <a:rPr lang="en-US" sz="2400" dirty="0" smtClean="0">
                <a:solidFill>
                  <a:srgbClr val="00005B"/>
                </a:solidFill>
                <a:latin typeface="Helvetica"/>
                <a:cs typeface="Helvetica"/>
              </a:rPr>
              <a:t>Catholic Identity and Mission is the Key Stone of the Framework </a:t>
            </a:r>
            <a:endParaRPr lang="en-US" sz="2400" dirty="0">
              <a:solidFill>
                <a:srgbClr val="00005B"/>
              </a:solidFill>
              <a:latin typeface="Helvetica"/>
              <a:cs typeface="Helvetica"/>
            </a:endParaRPr>
          </a:p>
        </p:txBody>
      </p:sp>
    </p:spTree>
    <p:extLst>
      <p:ext uri="{BB962C8B-B14F-4D97-AF65-F5344CB8AC3E}">
        <p14:creationId xmlns:p14="http://schemas.microsoft.com/office/powerpoint/2010/main" val="7668852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3" name="TextBox 2"/>
          <p:cNvSpPr txBox="1"/>
          <p:nvPr/>
        </p:nvSpPr>
        <p:spPr>
          <a:xfrm>
            <a:off x="582041" y="1759564"/>
            <a:ext cx="7315200"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 </a:t>
            </a:r>
            <a:r>
              <a:rPr lang="en-US" sz="3200" b="1" dirty="0" smtClean="0">
                <a:solidFill>
                  <a:schemeClr val="accent3">
                    <a:lumMod val="75000"/>
                  </a:schemeClr>
                </a:solidFill>
                <a:latin typeface="Helvetica"/>
                <a:cs typeface="Helvetica"/>
              </a:rPr>
              <a:t>PEOPLE</a:t>
            </a:r>
            <a:endParaRPr lang="en-US" sz="3200" b="1" dirty="0">
              <a:solidFill>
                <a:schemeClr val="accent3">
                  <a:lumMod val="75000"/>
                </a:schemeClr>
              </a:solidFill>
              <a:latin typeface="Helvetica"/>
              <a:cs typeface="Helvetica"/>
            </a:endParaRPr>
          </a:p>
        </p:txBody>
      </p:sp>
      <p:sp>
        <p:nvSpPr>
          <p:cNvPr id="10" name="TextBox 9"/>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pic>
        <p:nvPicPr>
          <p:cNvPr id="4" name="Picture 3" descr="Framework_People.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041" y="2444789"/>
            <a:ext cx="3606800" cy="3556000"/>
          </a:xfrm>
          <a:prstGeom prst="rect">
            <a:avLst/>
          </a:prstGeom>
        </p:spPr>
      </p:pic>
      <p:sp>
        <p:nvSpPr>
          <p:cNvPr id="9" name="Rectangle 8"/>
          <p:cNvSpPr/>
          <p:nvPr/>
        </p:nvSpPr>
        <p:spPr>
          <a:xfrm>
            <a:off x="4920894" y="2469733"/>
            <a:ext cx="3479020" cy="3493264"/>
          </a:xfrm>
          <a:prstGeom prst="rect">
            <a:avLst/>
          </a:prstGeom>
          <a:solidFill>
            <a:srgbClr val="C4BD97"/>
          </a:solidFill>
        </p:spPr>
        <p:txBody>
          <a:bodyPr wrap="square">
            <a:spAutoFit/>
          </a:bodyPr>
          <a:lstStyle/>
          <a:p>
            <a:endParaRPr lang="en-US" dirty="0" smtClean="0"/>
          </a:p>
          <a:p>
            <a:pPr>
              <a:spcBef>
                <a:spcPts val="300"/>
              </a:spcBef>
            </a:pPr>
            <a:r>
              <a:rPr lang="en-US" b="1" dirty="0" smtClean="0">
                <a:solidFill>
                  <a:schemeClr val="bg2">
                    <a:lumMod val="25000"/>
                  </a:schemeClr>
                </a:solidFill>
                <a:latin typeface="Helvetica"/>
                <a:cs typeface="Helvetica"/>
              </a:rPr>
              <a:t>Partnership refers to:</a:t>
            </a:r>
          </a:p>
          <a:p>
            <a:pPr>
              <a:spcBef>
                <a:spcPts val="300"/>
              </a:spcBef>
            </a:pPr>
            <a:r>
              <a:rPr lang="en-US" dirty="0" smtClean="0">
                <a:solidFill>
                  <a:schemeClr val="bg2">
                    <a:lumMod val="25000"/>
                  </a:schemeClr>
                </a:solidFill>
                <a:latin typeface="Helvetica"/>
                <a:cs typeface="Helvetica"/>
              </a:rPr>
              <a:t>Collaborative </a:t>
            </a:r>
            <a:r>
              <a:rPr lang="en-US" dirty="0">
                <a:solidFill>
                  <a:schemeClr val="bg2">
                    <a:lumMod val="25000"/>
                  </a:schemeClr>
                </a:solidFill>
                <a:latin typeface="Helvetica"/>
                <a:cs typeface="Helvetica"/>
              </a:rPr>
              <a:t>relationships, based on mutual trust, respect and shared responsibility, involving all members of the Catholic school community which aim to foster and enrich the spiritual formation, learning and well-being of the children and young people at the school</a:t>
            </a:r>
            <a:r>
              <a:rPr lang="en-US" dirty="0" smtClean="0">
                <a:solidFill>
                  <a:schemeClr val="bg2">
                    <a:lumMod val="25000"/>
                  </a:schemeClr>
                </a:solidFill>
                <a:latin typeface="Helvetica"/>
                <a:cs typeface="Helvetica"/>
              </a:rPr>
              <a:t>.</a:t>
            </a:r>
          </a:p>
          <a:p>
            <a:r>
              <a:rPr lang="en-US" dirty="0" smtClean="0"/>
              <a:t> </a:t>
            </a:r>
            <a:endParaRPr lang="en-US" dirty="0"/>
          </a:p>
        </p:txBody>
      </p:sp>
    </p:spTree>
    <p:extLst>
      <p:ext uri="{BB962C8B-B14F-4D97-AF65-F5344CB8AC3E}">
        <p14:creationId xmlns:p14="http://schemas.microsoft.com/office/powerpoint/2010/main" val="41125234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3" name="TextBox 2"/>
          <p:cNvSpPr txBox="1"/>
          <p:nvPr/>
        </p:nvSpPr>
        <p:spPr>
          <a:xfrm>
            <a:off x="582041" y="1759564"/>
            <a:ext cx="7315200"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 </a:t>
            </a:r>
            <a:r>
              <a:rPr lang="en-US" sz="3200" b="1" dirty="0" smtClean="0">
                <a:solidFill>
                  <a:schemeClr val="accent3">
                    <a:lumMod val="75000"/>
                  </a:schemeClr>
                </a:solidFill>
                <a:latin typeface="Helvetica"/>
                <a:cs typeface="Helvetica"/>
              </a:rPr>
              <a:t>PEOPLE</a:t>
            </a:r>
            <a:endParaRPr lang="en-US" sz="3200" b="1" dirty="0">
              <a:solidFill>
                <a:schemeClr val="accent3">
                  <a:lumMod val="75000"/>
                </a:schemeClr>
              </a:solidFill>
              <a:latin typeface="Helvetica"/>
              <a:cs typeface="Helvetica"/>
            </a:endParaRPr>
          </a:p>
        </p:txBody>
      </p:sp>
      <p:sp>
        <p:nvSpPr>
          <p:cNvPr id="10" name="TextBox 9"/>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pic>
        <p:nvPicPr>
          <p:cNvPr id="4" name="Picture 3" descr="Framework_People.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22980" y="96206"/>
            <a:ext cx="1827517" cy="1801777"/>
          </a:xfrm>
          <a:prstGeom prst="rect">
            <a:avLst/>
          </a:prstGeom>
        </p:spPr>
      </p:pic>
      <p:sp>
        <p:nvSpPr>
          <p:cNvPr id="2" name="Rectangle 1"/>
          <p:cNvSpPr/>
          <p:nvPr/>
        </p:nvSpPr>
        <p:spPr>
          <a:xfrm>
            <a:off x="696425" y="2375901"/>
            <a:ext cx="5714512" cy="3231654"/>
          </a:xfrm>
          <a:prstGeom prst="rect">
            <a:avLst/>
          </a:prstGeom>
        </p:spPr>
        <p:txBody>
          <a:bodyPr wrap="square">
            <a:spAutoFit/>
          </a:bodyPr>
          <a:lstStyle/>
          <a:p>
            <a:r>
              <a:rPr lang="en-US" sz="2400" b="1" dirty="0">
                <a:solidFill>
                  <a:srgbClr val="00005B"/>
                </a:solidFill>
                <a:latin typeface="Helvetica"/>
                <a:cs typeface="Helvetica"/>
              </a:rPr>
              <a:t>Partnership is more than </a:t>
            </a:r>
            <a:r>
              <a:rPr lang="en-US" sz="2400" b="1" dirty="0" smtClean="0">
                <a:solidFill>
                  <a:srgbClr val="00005B"/>
                </a:solidFill>
                <a:latin typeface="Helvetica"/>
                <a:cs typeface="Helvetica"/>
              </a:rPr>
              <a:t>Involvement</a:t>
            </a:r>
            <a:endParaRPr lang="en-US" sz="2400" b="1" dirty="0">
              <a:solidFill>
                <a:srgbClr val="00005B"/>
              </a:solidFill>
              <a:latin typeface="Helvetica"/>
              <a:cs typeface="Helvetica"/>
            </a:endParaRPr>
          </a:p>
          <a:p>
            <a:endParaRPr lang="en-US" sz="2000" dirty="0">
              <a:solidFill>
                <a:srgbClr val="00005B"/>
              </a:solidFill>
              <a:latin typeface="Helvetica"/>
              <a:cs typeface="Helvetica"/>
            </a:endParaRPr>
          </a:p>
          <a:p>
            <a:r>
              <a:rPr lang="en-US" sz="2000" dirty="0" smtClean="0">
                <a:solidFill>
                  <a:srgbClr val="00005B"/>
                </a:solidFill>
                <a:latin typeface="Helvetica"/>
                <a:cs typeface="Helvetica"/>
              </a:rPr>
              <a:t>Effective partnerships </a:t>
            </a:r>
            <a:r>
              <a:rPr lang="en-US" sz="2000" dirty="0">
                <a:solidFill>
                  <a:srgbClr val="00005B"/>
                </a:solidFill>
                <a:latin typeface="Helvetica"/>
                <a:cs typeface="Helvetica"/>
              </a:rPr>
              <a:t>are </a:t>
            </a:r>
            <a:r>
              <a:rPr lang="en-US" sz="2000" dirty="0" smtClean="0">
                <a:solidFill>
                  <a:srgbClr val="00005B"/>
                </a:solidFill>
                <a:latin typeface="Helvetica"/>
                <a:cs typeface="Helvetica"/>
              </a:rPr>
              <a:t>intentionally </a:t>
            </a:r>
            <a:r>
              <a:rPr lang="en-US" sz="2000" dirty="0">
                <a:solidFill>
                  <a:srgbClr val="00005B"/>
                </a:solidFill>
                <a:latin typeface="Helvetica"/>
                <a:cs typeface="Helvetica"/>
              </a:rPr>
              <a:t>aligned to the faith formation, learning and well-being of young people. They invite a collaboration among parents, teachers and the parish and provide opportunities for each member to learn from each other by sharing knowledge, insights and experiences.</a:t>
            </a:r>
          </a:p>
          <a:p>
            <a:endParaRPr lang="en-US" sz="2000" dirty="0">
              <a:solidFill>
                <a:srgbClr val="00005B"/>
              </a:solidFill>
            </a:endParaRPr>
          </a:p>
        </p:txBody>
      </p:sp>
      <p:pic>
        <p:nvPicPr>
          <p:cNvPr id="6" name="Picture 5"/>
          <p:cNvPicPr>
            <a:picLocks noChangeAspect="1"/>
          </p:cNvPicPr>
          <p:nvPr/>
        </p:nvPicPr>
        <p:blipFill rotWithShape="1">
          <a:blip r:embed="rId5">
            <a:extLst>
              <a:ext uri="{BEBA8EAE-BF5A-486C-A8C5-ECC9F3942E4B}">
                <a14:imgProps xmlns:a14="http://schemas.microsoft.com/office/drawing/2010/main">
                  <a14:imgLayer r:embed="rId6">
                    <a14:imgEffect>
                      <a14:backgroundRemoval t="18438" b="98915" l="4151" r="99057">
                        <a14:foregroundMark x1="21509" y1="52928" x2="21509" y2="52928"/>
                        <a14:backgroundMark x1="82642" y1="54013" x2="82642" y2="54013"/>
                        <a14:backgroundMark x1="80000" y1="53796" x2="80000" y2="53796"/>
                      </a14:backgroundRemoval>
                    </a14:imgEffect>
                  </a14:imgLayer>
                </a14:imgProps>
              </a:ext>
            </a:extLst>
          </a:blip>
          <a:srcRect l="5505" t="23958"/>
          <a:stretch/>
        </p:blipFill>
        <p:spPr>
          <a:xfrm>
            <a:off x="6043792" y="4481569"/>
            <a:ext cx="2906705" cy="2034562"/>
          </a:xfrm>
          <a:prstGeom prst="rect">
            <a:avLst/>
          </a:prstGeom>
        </p:spPr>
      </p:pic>
    </p:spTree>
    <p:extLst>
      <p:ext uri="{BB962C8B-B14F-4D97-AF65-F5344CB8AC3E}">
        <p14:creationId xmlns:p14="http://schemas.microsoft.com/office/powerpoint/2010/main" val="322228115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3" name="TextBox 2"/>
          <p:cNvSpPr txBox="1"/>
          <p:nvPr/>
        </p:nvSpPr>
        <p:spPr>
          <a:xfrm>
            <a:off x="582041" y="1759564"/>
            <a:ext cx="7315200"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 </a:t>
            </a:r>
            <a:r>
              <a:rPr lang="en-US" sz="3200" b="1" dirty="0" smtClean="0">
                <a:solidFill>
                  <a:schemeClr val="accent3">
                    <a:lumMod val="75000"/>
                  </a:schemeClr>
                </a:solidFill>
                <a:latin typeface="Helvetica"/>
                <a:cs typeface="Helvetica"/>
              </a:rPr>
              <a:t>PEOPLE</a:t>
            </a:r>
            <a:endParaRPr lang="en-US" sz="3200" b="1" dirty="0">
              <a:solidFill>
                <a:schemeClr val="accent3">
                  <a:lumMod val="75000"/>
                </a:schemeClr>
              </a:solidFill>
              <a:latin typeface="Helvetica"/>
              <a:cs typeface="Helvetica"/>
            </a:endParaRPr>
          </a:p>
        </p:txBody>
      </p:sp>
      <p:sp>
        <p:nvSpPr>
          <p:cNvPr id="10" name="TextBox 9"/>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pic>
        <p:nvPicPr>
          <p:cNvPr id="4" name="Picture 3" descr="Framework_People.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22980" y="96206"/>
            <a:ext cx="1827517" cy="1801777"/>
          </a:xfrm>
          <a:prstGeom prst="rect">
            <a:avLst/>
          </a:prstGeom>
        </p:spPr>
      </p:pic>
      <p:sp>
        <p:nvSpPr>
          <p:cNvPr id="2" name="Rectangle 1"/>
          <p:cNvSpPr/>
          <p:nvPr/>
        </p:nvSpPr>
        <p:spPr>
          <a:xfrm>
            <a:off x="582041" y="2375901"/>
            <a:ext cx="8368456" cy="3662541"/>
          </a:xfrm>
          <a:prstGeom prst="rect">
            <a:avLst/>
          </a:prstGeom>
        </p:spPr>
        <p:txBody>
          <a:bodyPr wrap="square">
            <a:spAutoFit/>
          </a:bodyPr>
          <a:lstStyle/>
          <a:p>
            <a:r>
              <a:rPr lang="en-US" sz="2400" b="1" dirty="0" smtClean="0">
                <a:solidFill>
                  <a:srgbClr val="00005B"/>
                </a:solidFill>
                <a:latin typeface="Helvetica"/>
                <a:cs typeface="Helvetica"/>
              </a:rPr>
              <a:t>How do we relate and work together in partnership?</a:t>
            </a:r>
            <a:endParaRPr lang="en-US" sz="2400" b="1" dirty="0">
              <a:solidFill>
                <a:srgbClr val="00005B"/>
              </a:solidFill>
              <a:latin typeface="Helvetica"/>
              <a:cs typeface="Helvetica"/>
            </a:endParaRPr>
          </a:p>
          <a:p>
            <a:endParaRPr lang="en-US" sz="2000" dirty="0">
              <a:solidFill>
                <a:srgbClr val="00005B"/>
              </a:solidFill>
              <a:latin typeface="Helvetica"/>
              <a:cs typeface="Helvetica"/>
            </a:endParaRPr>
          </a:p>
          <a:p>
            <a:r>
              <a:rPr lang="en-US" sz="2000" dirty="0" smtClean="0">
                <a:solidFill>
                  <a:srgbClr val="00005B"/>
                </a:solidFill>
                <a:latin typeface="Helvetica"/>
                <a:cs typeface="Helvetica"/>
              </a:rPr>
              <a:t>A model of collaboration based on:</a:t>
            </a:r>
          </a:p>
          <a:p>
            <a:endParaRPr lang="en-US" sz="800" dirty="0">
              <a:solidFill>
                <a:srgbClr val="00005B"/>
              </a:solidFill>
              <a:latin typeface="Helvetica"/>
              <a:cs typeface="Helvetica"/>
            </a:endParaRPr>
          </a:p>
          <a:p>
            <a:pPr marL="342900" indent="-342900">
              <a:buSzPct val="176000"/>
              <a:buBlip>
                <a:blip r:embed="rId5"/>
              </a:buBlip>
            </a:pPr>
            <a:r>
              <a:rPr lang="en-US" sz="2000" dirty="0" smtClean="0">
                <a:solidFill>
                  <a:srgbClr val="00005B"/>
                </a:solidFill>
                <a:latin typeface="Helvetica"/>
                <a:cs typeface="Helvetica"/>
              </a:rPr>
              <a:t>Mutual </a:t>
            </a:r>
            <a:r>
              <a:rPr lang="en-US" sz="2000" dirty="0">
                <a:solidFill>
                  <a:srgbClr val="00005B"/>
                </a:solidFill>
                <a:latin typeface="Helvetica"/>
                <a:cs typeface="Helvetica"/>
              </a:rPr>
              <a:t>trust and </a:t>
            </a:r>
            <a:r>
              <a:rPr lang="en-US" sz="2000" dirty="0" smtClean="0">
                <a:solidFill>
                  <a:srgbClr val="00005B"/>
                </a:solidFill>
                <a:latin typeface="Helvetica"/>
                <a:cs typeface="Helvetica"/>
              </a:rPr>
              <a:t>recognition</a:t>
            </a:r>
          </a:p>
          <a:p>
            <a:pPr marL="342900" indent="-342900">
              <a:buSzPct val="176000"/>
              <a:buBlip>
                <a:blip r:embed="rId5"/>
              </a:buBlip>
            </a:pPr>
            <a:r>
              <a:rPr lang="en-US" sz="2000" dirty="0" smtClean="0">
                <a:solidFill>
                  <a:srgbClr val="00005B"/>
                </a:solidFill>
                <a:latin typeface="Helvetica"/>
                <a:cs typeface="Helvetica"/>
              </a:rPr>
              <a:t>Common </a:t>
            </a:r>
            <a:r>
              <a:rPr lang="en-US" sz="2000" dirty="0">
                <a:solidFill>
                  <a:srgbClr val="00005B"/>
                </a:solidFill>
                <a:latin typeface="Helvetica"/>
                <a:cs typeface="Helvetica"/>
              </a:rPr>
              <a:t>vision and </a:t>
            </a:r>
            <a:r>
              <a:rPr lang="en-US" sz="2000" dirty="0" smtClean="0">
                <a:solidFill>
                  <a:srgbClr val="00005B"/>
                </a:solidFill>
                <a:latin typeface="Helvetica"/>
                <a:cs typeface="Helvetica"/>
              </a:rPr>
              <a:t>accountability</a:t>
            </a:r>
          </a:p>
          <a:p>
            <a:pPr marL="342900" indent="-342900">
              <a:buSzPct val="176000"/>
              <a:buBlip>
                <a:blip r:embed="rId5"/>
              </a:buBlip>
            </a:pPr>
            <a:r>
              <a:rPr lang="en-US" sz="2000" dirty="0">
                <a:solidFill>
                  <a:srgbClr val="00005B"/>
                </a:solidFill>
                <a:latin typeface="Helvetica"/>
                <a:cs typeface="Helvetica"/>
              </a:rPr>
              <a:t>Development of </a:t>
            </a:r>
            <a:r>
              <a:rPr lang="en-US" sz="2000" dirty="0" smtClean="0">
                <a:solidFill>
                  <a:srgbClr val="00005B"/>
                </a:solidFill>
                <a:latin typeface="Helvetica"/>
                <a:cs typeface="Helvetica"/>
              </a:rPr>
              <a:t>each person </a:t>
            </a:r>
            <a:r>
              <a:rPr lang="en-US" sz="2000" dirty="0">
                <a:solidFill>
                  <a:srgbClr val="00005B"/>
                </a:solidFill>
                <a:latin typeface="Helvetica"/>
                <a:cs typeface="Helvetica"/>
              </a:rPr>
              <a:t>and </a:t>
            </a:r>
            <a:r>
              <a:rPr lang="en-US" sz="2000" dirty="0" smtClean="0">
                <a:solidFill>
                  <a:srgbClr val="00005B"/>
                </a:solidFill>
                <a:latin typeface="Helvetica"/>
                <a:cs typeface="Helvetica"/>
              </a:rPr>
              <a:t>skills</a:t>
            </a:r>
          </a:p>
          <a:p>
            <a:pPr marL="342900" indent="-342900">
              <a:buSzPct val="176000"/>
              <a:buBlip>
                <a:blip r:embed="rId5"/>
              </a:buBlip>
            </a:pPr>
            <a:r>
              <a:rPr lang="en-US" sz="2000" dirty="0">
                <a:solidFill>
                  <a:srgbClr val="00005B"/>
                </a:solidFill>
                <a:latin typeface="Helvetica"/>
                <a:cs typeface="Helvetica"/>
              </a:rPr>
              <a:t>Learning to deal with </a:t>
            </a:r>
            <a:r>
              <a:rPr lang="en-US" sz="2000" dirty="0" smtClean="0">
                <a:solidFill>
                  <a:srgbClr val="00005B"/>
                </a:solidFill>
                <a:latin typeface="Helvetica"/>
                <a:cs typeface="Helvetica"/>
              </a:rPr>
              <a:t>conflict</a:t>
            </a:r>
          </a:p>
          <a:p>
            <a:pPr marL="342900" indent="-342900">
              <a:buSzPct val="176000"/>
              <a:buBlip>
                <a:blip r:embed="rId5"/>
              </a:buBlip>
            </a:pPr>
            <a:r>
              <a:rPr lang="en-US" sz="2000" dirty="0">
                <a:solidFill>
                  <a:srgbClr val="00005B"/>
                </a:solidFill>
                <a:latin typeface="Helvetica"/>
                <a:cs typeface="Helvetica"/>
              </a:rPr>
              <a:t>Shared decision-</a:t>
            </a:r>
            <a:r>
              <a:rPr lang="en-US" sz="2000" dirty="0" smtClean="0">
                <a:solidFill>
                  <a:srgbClr val="00005B"/>
                </a:solidFill>
                <a:latin typeface="Helvetica"/>
                <a:cs typeface="Helvetica"/>
              </a:rPr>
              <a:t>making</a:t>
            </a:r>
          </a:p>
          <a:p>
            <a:pPr marL="342900" indent="-342900">
              <a:buSzPct val="176000"/>
              <a:buBlip>
                <a:blip r:embed="rId5"/>
              </a:buBlip>
            </a:pPr>
            <a:r>
              <a:rPr lang="en-US" sz="2000" dirty="0">
                <a:solidFill>
                  <a:srgbClr val="00005B"/>
                </a:solidFill>
                <a:latin typeface="Helvetica"/>
                <a:cs typeface="Helvetica"/>
              </a:rPr>
              <a:t>Styles of </a:t>
            </a:r>
            <a:r>
              <a:rPr lang="en-US" sz="2000" dirty="0" smtClean="0">
                <a:solidFill>
                  <a:srgbClr val="00005B"/>
                </a:solidFill>
                <a:latin typeface="Helvetica"/>
                <a:cs typeface="Helvetica"/>
              </a:rPr>
              <a:t>meeting</a:t>
            </a:r>
          </a:p>
          <a:p>
            <a:pPr marL="342900" indent="-342900">
              <a:buSzPct val="176000"/>
              <a:buBlip>
                <a:blip r:embed="rId5"/>
              </a:buBlip>
            </a:pPr>
            <a:r>
              <a:rPr lang="en-US" sz="2000" dirty="0" smtClean="0">
                <a:solidFill>
                  <a:srgbClr val="00005B"/>
                </a:solidFill>
                <a:latin typeface="Helvetica"/>
                <a:cs typeface="Helvetica"/>
              </a:rPr>
              <a:t>A culture </a:t>
            </a:r>
            <a:r>
              <a:rPr lang="en-US" sz="2000" dirty="0">
                <a:solidFill>
                  <a:srgbClr val="00005B"/>
                </a:solidFill>
                <a:latin typeface="Helvetica"/>
                <a:cs typeface="Helvetica"/>
              </a:rPr>
              <a:t>of </a:t>
            </a:r>
            <a:r>
              <a:rPr lang="en-US" sz="2000" dirty="0" smtClean="0">
                <a:solidFill>
                  <a:srgbClr val="00005B"/>
                </a:solidFill>
                <a:latin typeface="Helvetica"/>
                <a:cs typeface="Helvetica"/>
              </a:rPr>
              <a:t>collaboration</a:t>
            </a:r>
          </a:p>
          <a:p>
            <a:pPr marL="342900" indent="-342900">
              <a:buSzPct val="176000"/>
              <a:buBlip>
                <a:blip r:embed="rId5"/>
              </a:buBlip>
            </a:pPr>
            <a:r>
              <a:rPr lang="en-US" sz="2000" dirty="0">
                <a:solidFill>
                  <a:srgbClr val="00005B"/>
                </a:solidFill>
                <a:latin typeface="Helvetica"/>
                <a:cs typeface="Helvetica"/>
              </a:rPr>
              <a:t>Spirituality</a:t>
            </a:r>
            <a:endParaRPr lang="en-US" sz="2000" dirty="0" smtClean="0">
              <a:solidFill>
                <a:srgbClr val="00005B"/>
              </a:solidFill>
              <a:latin typeface="Helvetica"/>
              <a:cs typeface="Helvetica"/>
            </a:endParaRPr>
          </a:p>
        </p:txBody>
      </p:sp>
    </p:spTree>
    <p:extLst>
      <p:ext uri="{BB962C8B-B14F-4D97-AF65-F5344CB8AC3E}">
        <p14:creationId xmlns:p14="http://schemas.microsoft.com/office/powerpoint/2010/main" val="18874996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etter-Together-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6" y="228600"/>
            <a:ext cx="5050094" cy="1109133"/>
          </a:xfrm>
          <a:prstGeom prst="rect">
            <a:avLst/>
          </a:prstGeom>
        </p:spPr>
      </p:pic>
      <p:sp>
        <p:nvSpPr>
          <p:cNvPr id="3" name="TextBox 2"/>
          <p:cNvSpPr txBox="1"/>
          <p:nvPr/>
        </p:nvSpPr>
        <p:spPr>
          <a:xfrm>
            <a:off x="582041" y="1759564"/>
            <a:ext cx="7315200" cy="584776"/>
          </a:xfrm>
          <a:prstGeom prst="rect">
            <a:avLst/>
          </a:prstGeom>
          <a:noFill/>
        </p:spPr>
        <p:txBody>
          <a:bodyPr wrap="square" rtlCol="0">
            <a:spAutoFit/>
          </a:bodyPr>
          <a:lstStyle/>
          <a:p>
            <a:r>
              <a:rPr lang="en-US" sz="3200" b="1" dirty="0" smtClean="0">
                <a:solidFill>
                  <a:srgbClr val="4A452A"/>
                </a:solidFill>
                <a:latin typeface="Helvetica"/>
                <a:cs typeface="Helvetica"/>
              </a:rPr>
              <a:t>Unpacking the Framework: </a:t>
            </a:r>
            <a:r>
              <a:rPr lang="en-US" sz="3200" b="1" dirty="0" smtClean="0">
                <a:solidFill>
                  <a:schemeClr val="accent3">
                    <a:lumMod val="75000"/>
                  </a:schemeClr>
                </a:solidFill>
                <a:latin typeface="Helvetica"/>
                <a:cs typeface="Helvetica"/>
              </a:rPr>
              <a:t>PEOPLE</a:t>
            </a:r>
            <a:endParaRPr lang="en-US" sz="3200" b="1" dirty="0">
              <a:solidFill>
                <a:schemeClr val="accent3">
                  <a:lumMod val="75000"/>
                </a:schemeClr>
              </a:solidFill>
              <a:latin typeface="Helvetica"/>
              <a:cs typeface="Helvetica"/>
            </a:endParaRPr>
          </a:p>
        </p:txBody>
      </p:sp>
      <p:sp>
        <p:nvSpPr>
          <p:cNvPr id="10" name="TextBox 9"/>
          <p:cNvSpPr txBox="1"/>
          <p:nvPr/>
        </p:nvSpPr>
        <p:spPr>
          <a:xfrm>
            <a:off x="1559000" y="6146799"/>
            <a:ext cx="6112933" cy="369332"/>
          </a:xfrm>
          <a:prstGeom prst="rect">
            <a:avLst/>
          </a:prstGeom>
          <a:noFill/>
        </p:spPr>
        <p:txBody>
          <a:bodyPr wrap="square" rtlCol="0">
            <a:spAutoFit/>
          </a:bodyPr>
          <a:lstStyle/>
          <a:p>
            <a:r>
              <a:rPr lang="en-US" i="1" dirty="0" smtClean="0">
                <a:solidFill>
                  <a:schemeClr val="bg1">
                    <a:lumMod val="50000"/>
                  </a:schemeClr>
                </a:solidFill>
                <a:latin typeface="Arial Narrow"/>
                <a:cs typeface="Arial Narrow"/>
              </a:rPr>
              <a:t>Catholic Identity &amp; Mission, Engaging, Learning, Knowing, Responding </a:t>
            </a:r>
            <a:endParaRPr lang="en-US" i="1" dirty="0">
              <a:solidFill>
                <a:schemeClr val="bg1">
                  <a:lumMod val="50000"/>
                </a:schemeClr>
              </a:solidFill>
              <a:latin typeface="Arial Narrow"/>
              <a:cs typeface="Arial Narrow"/>
            </a:endParaRPr>
          </a:p>
        </p:txBody>
      </p:sp>
      <p:pic>
        <p:nvPicPr>
          <p:cNvPr id="4" name="Picture 3" descr="Framework_People.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22980" y="96206"/>
            <a:ext cx="1827517" cy="1801777"/>
          </a:xfrm>
          <a:prstGeom prst="rect">
            <a:avLst/>
          </a:prstGeom>
        </p:spPr>
      </p:pic>
      <p:pic>
        <p:nvPicPr>
          <p:cNvPr id="7" name="Picture 6" descr="Reflect.jpg"/>
          <p:cNvPicPr>
            <a:picLocks noChangeAspect="1"/>
          </p:cNvPicPr>
          <p:nvPr/>
        </p:nvPicPr>
        <p:blipFill>
          <a:blip r:embed="rId5">
            <a:extLst>
              <a:ext uri="{BEBA8EAE-BF5A-486C-A8C5-ECC9F3942E4B}">
                <a14:imgProps xmlns:a14="http://schemas.microsoft.com/office/drawing/2010/main">
                  <a14:imgLayer r:embed="rId6">
                    <a14:imgEffect>
                      <a14:backgroundRemoval t="656" b="98361" l="0" r="99000"/>
                    </a14:imgEffect>
                  </a14:imgLayer>
                </a14:imgProps>
              </a:ext>
              <a:ext uri="{28A0092B-C50C-407E-A947-70E740481C1C}">
                <a14:useLocalDpi xmlns:a14="http://schemas.microsoft.com/office/drawing/2010/main" val="0"/>
              </a:ext>
            </a:extLst>
          </a:blip>
          <a:stretch>
            <a:fillRect/>
          </a:stretch>
        </p:blipFill>
        <p:spPr>
          <a:xfrm>
            <a:off x="335455" y="2485708"/>
            <a:ext cx="1618186" cy="1645156"/>
          </a:xfrm>
          <a:prstGeom prst="rect">
            <a:avLst/>
          </a:prstGeom>
        </p:spPr>
      </p:pic>
      <p:sp>
        <p:nvSpPr>
          <p:cNvPr id="8" name="Rectangle 7"/>
          <p:cNvSpPr/>
          <p:nvPr/>
        </p:nvSpPr>
        <p:spPr>
          <a:xfrm>
            <a:off x="2285999" y="2344340"/>
            <a:ext cx="6404722" cy="3600986"/>
          </a:xfrm>
          <a:prstGeom prst="rect">
            <a:avLst/>
          </a:prstGeom>
        </p:spPr>
        <p:txBody>
          <a:bodyPr wrap="square">
            <a:spAutoFit/>
          </a:bodyPr>
          <a:lstStyle/>
          <a:p>
            <a:pPr>
              <a:spcBef>
                <a:spcPts val="600"/>
              </a:spcBef>
              <a:spcAft>
                <a:spcPts val="600"/>
              </a:spcAft>
            </a:pPr>
            <a:endParaRPr lang="en-US" dirty="0"/>
          </a:p>
          <a:p>
            <a:pPr marL="285750" indent="-285750">
              <a:spcBef>
                <a:spcPts val="600"/>
              </a:spcBef>
              <a:spcAft>
                <a:spcPts val="600"/>
              </a:spcAft>
              <a:buSzPct val="176000"/>
              <a:buBlip>
                <a:blip r:embed="rId7"/>
              </a:buBlip>
            </a:pPr>
            <a:r>
              <a:rPr lang="en-US" sz="2000" dirty="0" smtClean="0">
                <a:solidFill>
                  <a:srgbClr val="00005B"/>
                </a:solidFill>
              </a:rPr>
              <a:t>I</a:t>
            </a:r>
            <a:r>
              <a:rPr lang="en-US" sz="2000" dirty="0" smtClean="0">
                <a:solidFill>
                  <a:srgbClr val="00005B"/>
                </a:solidFill>
                <a:latin typeface="Helvetica"/>
                <a:cs typeface="Helvetica"/>
              </a:rPr>
              <a:t>dentify </a:t>
            </a:r>
            <a:r>
              <a:rPr lang="en-US" sz="2000" dirty="0">
                <a:solidFill>
                  <a:srgbClr val="00005B"/>
                </a:solidFill>
                <a:latin typeface="Helvetica"/>
                <a:cs typeface="Helvetica"/>
              </a:rPr>
              <a:t>three needs, situations and/or calls to mission, in your context which might be better met by greater collaboration?</a:t>
            </a:r>
          </a:p>
          <a:p>
            <a:pPr marL="285750" indent="-285750">
              <a:spcBef>
                <a:spcPts val="600"/>
              </a:spcBef>
              <a:spcAft>
                <a:spcPts val="600"/>
              </a:spcAft>
              <a:buSzPct val="176000"/>
              <a:buBlip>
                <a:blip r:embed="rId7"/>
              </a:buBlip>
            </a:pPr>
            <a:r>
              <a:rPr lang="en-US" sz="2000" dirty="0" smtClean="0">
                <a:solidFill>
                  <a:srgbClr val="00005B"/>
                </a:solidFill>
                <a:latin typeface="Helvetica"/>
                <a:cs typeface="Helvetica"/>
              </a:rPr>
              <a:t>What </a:t>
            </a:r>
            <a:r>
              <a:rPr lang="en-US" sz="2000" dirty="0">
                <a:solidFill>
                  <a:srgbClr val="00005B"/>
                </a:solidFill>
                <a:latin typeface="Helvetica"/>
                <a:cs typeface="Helvetica"/>
              </a:rPr>
              <a:t>2-3 concrete, practical steps do you see as ways towards implementing more collaboration in your context so that you can better respond to the needs of your community?</a:t>
            </a:r>
          </a:p>
          <a:p>
            <a:pPr marL="285750" indent="-285750">
              <a:spcBef>
                <a:spcPts val="600"/>
              </a:spcBef>
              <a:spcAft>
                <a:spcPts val="600"/>
              </a:spcAft>
              <a:buSzPct val="176000"/>
              <a:buBlip>
                <a:blip r:embed="rId7"/>
              </a:buBlip>
            </a:pPr>
            <a:r>
              <a:rPr lang="en-US" sz="2000" dirty="0" smtClean="0">
                <a:solidFill>
                  <a:srgbClr val="00005B"/>
                </a:solidFill>
                <a:latin typeface="Helvetica"/>
                <a:cs typeface="Helvetica"/>
              </a:rPr>
              <a:t>What </a:t>
            </a:r>
            <a:r>
              <a:rPr lang="en-US" sz="2000" dirty="0">
                <a:solidFill>
                  <a:srgbClr val="00005B"/>
                </a:solidFill>
                <a:latin typeface="Helvetica"/>
                <a:cs typeface="Helvetica"/>
              </a:rPr>
              <a:t>obstacles to greater collaboration exist in your context? What can be done about these?</a:t>
            </a:r>
          </a:p>
        </p:txBody>
      </p:sp>
    </p:spTree>
    <p:extLst>
      <p:ext uri="{BB962C8B-B14F-4D97-AF65-F5344CB8AC3E}">
        <p14:creationId xmlns:p14="http://schemas.microsoft.com/office/powerpoint/2010/main" val="265364790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etterTogetherBasic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BetterTogetherBasicTemplate.potx</Template>
  <TotalTime>264</TotalTime>
  <Words>1662</Words>
  <Application>Microsoft Macintosh PowerPoint</Application>
  <PresentationFormat>On-screen Show (4:3)</PresentationFormat>
  <Paragraphs>165</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BetterTogetherBasicTemplate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Danielle Cronin</dc:creator>
  <cp:lastModifiedBy>Danielle Cronin</cp:lastModifiedBy>
  <cp:revision>20</cp:revision>
  <dcterms:created xsi:type="dcterms:W3CDTF">2014-04-10T01:09:50Z</dcterms:created>
  <dcterms:modified xsi:type="dcterms:W3CDTF">2014-04-10T05:37:25Z</dcterms:modified>
</cp:coreProperties>
</file>